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2"/>
  </p:sldMasterIdLst>
  <p:notesMasterIdLst>
    <p:notesMasterId r:id="rId117"/>
  </p:notesMasterIdLst>
  <p:sldIdLst>
    <p:sldId id="259" r:id="rId3"/>
    <p:sldId id="262" r:id="rId4"/>
    <p:sldId id="263" r:id="rId5"/>
    <p:sldId id="265" r:id="rId6"/>
    <p:sldId id="266" r:id="rId7"/>
    <p:sldId id="382" r:id="rId8"/>
    <p:sldId id="383" r:id="rId9"/>
    <p:sldId id="384" r:id="rId10"/>
    <p:sldId id="386" r:id="rId11"/>
    <p:sldId id="387" r:id="rId12"/>
    <p:sldId id="388" r:id="rId13"/>
    <p:sldId id="389" r:id="rId14"/>
    <p:sldId id="390" r:id="rId15"/>
    <p:sldId id="267" r:id="rId16"/>
    <p:sldId id="268" r:id="rId17"/>
    <p:sldId id="269" r:id="rId18"/>
    <p:sldId id="270" r:id="rId19"/>
    <p:sldId id="271" r:id="rId20"/>
    <p:sldId id="272" r:id="rId21"/>
    <p:sldId id="273" r:id="rId22"/>
    <p:sldId id="274" r:id="rId23"/>
    <p:sldId id="275" r:id="rId24"/>
    <p:sldId id="391" r:id="rId25"/>
    <p:sldId id="276" r:id="rId26"/>
    <p:sldId id="279" r:id="rId27"/>
    <p:sldId id="280" r:id="rId28"/>
    <p:sldId id="282" r:id="rId29"/>
    <p:sldId id="283" r:id="rId30"/>
    <p:sldId id="284" r:id="rId31"/>
    <p:sldId id="285" r:id="rId32"/>
    <p:sldId id="286" r:id="rId33"/>
    <p:sldId id="287" r:id="rId34"/>
    <p:sldId id="289" r:id="rId35"/>
    <p:sldId id="290" r:id="rId36"/>
    <p:sldId id="291" r:id="rId37"/>
    <p:sldId id="292" r:id="rId38"/>
    <p:sldId id="293"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2" r:id="rId114"/>
    <p:sldId id="373" r:id="rId115"/>
    <p:sldId id="374" r:id="rId1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07" autoAdjust="0"/>
    <p:restoredTop sz="94660"/>
  </p:normalViewPr>
  <p:slideViewPr>
    <p:cSldViewPr snapToGrid="0">
      <p:cViewPr varScale="1">
        <p:scale>
          <a:sx n="111" d="100"/>
          <a:sy n="111" d="100"/>
        </p:scale>
        <p:origin x="208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CA7EE-607B-4597-86B0-60723B618C3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784F21B-2450-4670-BDF5-69070A2B254A}">
      <dgm:prSet phldrT="[Text]"/>
      <dgm:spPr>
        <a:solidFill>
          <a:srgbClr val="00B0F0">
            <a:alpha val="90000"/>
          </a:srgbClr>
        </a:solidFill>
      </dgm:spPr>
      <dgm:t>
        <a:bodyPr/>
        <a:lstStyle/>
        <a:p>
          <a:r>
            <a:rPr lang="en-US" dirty="0" smtClean="0"/>
            <a:t>Billing Official</a:t>
          </a:r>
          <a:endParaRPr lang="en-US" dirty="0"/>
        </a:p>
      </dgm:t>
    </dgm:pt>
    <dgm:pt modelId="{8189F34A-9854-4170-92AF-3CAEE7BAFCED}" type="parTrans" cxnId="{F97A2507-4832-4C5B-9CD3-D550C32B0BB8}">
      <dgm:prSet/>
      <dgm:spPr/>
      <dgm:t>
        <a:bodyPr/>
        <a:lstStyle/>
        <a:p>
          <a:endParaRPr lang="en-US"/>
        </a:p>
      </dgm:t>
    </dgm:pt>
    <dgm:pt modelId="{E7B085CC-C144-4109-A7F1-D0F715E563AC}" type="sibTrans" cxnId="{F97A2507-4832-4C5B-9CD3-D550C32B0BB8}">
      <dgm:prSet/>
      <dgm:spPr/>
      <dgm:t>
        <a:bodyPr/>
        <a:lstStyle/>
        <a:p>
          <a:endParaRPr lang="en-US"/>
        </a:p>
      </dgm:t>
    </dgm:pt>
    <dgm:pt modelId="{DCC06540-0668-4ED0-B79D-67A79E91E696}">
      <dgm:prSet phldrT="[Text]"/>
      <dgm:spPr>
        <a:solidFill>
          <a:srgbClr val="FFFF00">
            <a:alpha val="90000"/>
          </a:srgbClr>
        </a:solidFill>
      </dgm:spPr>
      <dgm:t>
        <a:bodyPr/>
        <a:lstStyle/>
        <a:p>
          <a:pPr algn="l"/>
          <a:r>
            <a:rPr lang="en-US" dirty="0" smtClean="0"/>
            <a:t>Cardholder Acct 1                           </a:t>
          </a:r>
          <a:endParaRPr lang="en-US" dirty="0"/>
        </a:p>
      </dgm:t>
    </dgm:pt>
    <dgm:pt modelId="{02ED8B4C-A921-45A1-B701-11881DFCF95E}" type="parTrans" cxnId="{9F7BB03B-7F90-4076-B8A9-A15A5CB1A326}">
      <dgm:prSet/>
      <dgm:spPr/>
      <dgm:t>
        <a:bodyPr/>
        <a:lstStyle/>
        <a:p>
          <a:endParaRPr lang="en-US" dirty="0"/>
        </a:p>
      </dgm:t>
    </dgm:pt>
    <dgm:pt modelId="{DF1AF687-C0BE-41AF-985D-8259FB4F5BED}" type="sibTrans" cxnId="{9F7BB03B-7F90-4076-B8A9-A15A5CB1A326}">
      <dgm:prSet/>
      <dgm:spPr/>
      <dgm:t>
        <a:bodyPr/>
        <a:lstStyle/>
        <a:p>
          <a:endParaRPr lang="en-US"/>
        </a:p>
      </dgm:t>
    </dgm:pt>
    <dgm:pt modelId="{03B45D56-5C84-4CB4-A0C4-966D4DEAC330}">
      <dgm:prSet phldrT="[Text]"/>
      <dgm:spPr>
        <a:solidFill>
          <a:srgbClr val="FFFF00">
            <a:alpha val="90000"/>
          </a:srgbClr>
        </a:solidFill>
      </dgm:spPr>
      <dgm:t>
        <a:bodyPr/>
        <a:lstStyle/>
        <a:p>
          <a:r>
            <a:rPr lang="en-US" dirty="0" smtClean="0"/>
            <a:t>Cardholder Acct   2</a:t>
          </a:r>
          <a:endParaRPr lang="en-US" dirty="0"/>
        </a:p>
      </dgm:t>
    </dgm:pt>
    <dgm:pt modelId="{CF79CAE7-87F6-4010-9252-7E7696E81B5F}" type="parTrans" cxnId="{F354A79B-69EF-4CAB-86E8-56B2B7EE8B69}">
      <dgm:prSet/>
      <dgm:spPr/>
      <dgm:t>
        <a:bodyPr/>
        <a:lstStyle/>
        <a:p>
          <a:endParaRPr lang="en-US" dirty="0"/>
        </a:p>
      </dgm:t>
    </dgm:pt>
    <dgm:pt modelId="{2D635BFF-942B-4D5B-8E66-1137253571C1}" type="sibTrans" cxnId="{F354A79B-69EF-4CAB-86E8-56B2B7EE8B69}">
      <dgm:prSet/>
      <dgm:spPr/>
      <dgm:t>
        <a:bodyPr/>
        <a:lstStyle/>
        <a:p>
          <a:endParaRPr lang="en-US"/>
        </a:p>
      </dgm:t>
    </dgm:pt>
    <dgm:pt modelId="{897FE193-5D41-4AAB-A3C8-001C559D990F}">
      <dgm:prSet/>
      <dgm:spPr>
        <a:solidFill>
          <a:srgbClr val="92D050">
            <a:alpha val="90000"/>
          </a:srgbClr>
        </a:solidFill>
      </dgm:spPr>
      <dgm:t>
        <a:bodyPr/>
        <a:lstStyle/>
        <a:p>
          <a:r>
            <a:rPr lang="en-US" dirty="0" smtClean="0"/>
            <a:t>Alternate Billing Official(s)</a:t>
          </a:r>
          <a:endParaRPr lang="en-US" dirty="0"/>
        </a:p>
      </dgm:t>
    </dgm:pt>
    <dgm:pt modelId="{A8B24488-3935-4584-A89E-EF7DB02AAC37}" type="parTrans" cxnId="{9A8257E5-27C0-490A-950B-648778E63AA0}">
      <dgm:prSet/>
      <dgm:spPr/>
      <dgm:t>
        <a:bodyPr/>
        <a:lstStyle/>
        <a:p>
          <a:endParaRPr lang="en-US"/>
        </a:p>
      </dgm:t>
    </dgm:pt>
    <dgm:pt modelId="{1944D5A3-8848-466B-A14D-4B731665982F}" type="sibTrans" cxnId="{9A8257E5-27C0-490A-950B-648778E63AA0}">
      <dgm:prSet/>
      <dgm:spPr/>
      <dgm:t>
        <a:bodyPr/>
        <a:lstStyle/>
        <a:p>
          <a:endParaRPr lang="en-US"/>
        </a:p>
      </dgm:t>
    </dgm:pt>
    <dgm:pt modelId="{4569879B-DC23-4A5E-A817-88069F00900D}">
      <dgm:prSet phldrT="[Text]"/>
      <dgm:spPr>
        <a:solidFill>
          <a:srgbClr val="FFFF00">
            <a:alpha val="90000"/>
          </a:srgbClr>
        </a:solidFill>
      </dgm:spPr>
      <dgm:t>
        <a:bodyPr/>
        <a:lstStyle/>
        <a:p>
          <a:r>
            <a:rPr lang="en-US" dirty="0" smtClean="0"/>
            <a:t>Cardholder Acct   3</a:t>
          </a:r>
          <a:endParaRPr lang="en-US" dirty="0"/>
        </a:p>
      </dgm:t>
    </dgm:pt>
    <dgm:pt modelId="{C34C427D-DE08-47F3-9030-47EB71FF01FD}" type="parTrans" cxnId="{30124760-7DEF-4E60-B1B0-2675308BA92F}">
      <dgm:prSet/>
      <dgm:spPr/>
      <dgm:t>
        <a:bodyPr/>
        <a:lstStyle/>
        <a:p>
          <a:endParaRPr lang="en-US" dirty="0"/>
        </a:p>
      </dgm:t>
    </dgm:pt>
    <dgm:pt modelId="{E0F4E44A-8C76-439D-BE88-F8D656E6E891}" type="sibTrans" cxnId="{30124760-7DEF-4E60-B1B0-2675308BA92F}">
      <dgm:prSet/>
      <dgm:spPr/>
      <dgm:t>
        <a:bodyPr/>
        <a:lstStyle/>
        <a:p>
          <a:endParaRPr lang="en-US"/>
        </a:p>
      </dgm:t>
    </dgm:pt>
    <dgm:pt modelId="{81969340-8754-44CB-B573-CDAC625DE0EA}">
      <dgm:prSet phldrT="[Text]"/>
      <dgm:spPr>
        <a:solidFill>
          <a:srgbClr val="FFFF00">
            <a:alpha val="90000"/>
          </a:srgbClr>
        </a:solidFill>
      </dgm:spPr>
      <dgm:t>
        <a:bodyPr/>
        <a:lstStyle/>
        <a:p>
          <a:r>
            <a:rPr lang="en-US" dirty="0" smtClean="0"/>
            <a:t>Cardholder Acct   4</a:t>
          </a:r>
          <a:endParaRPr lang="en-US" dirty="0"/>
        </a:p>
      </dgm:t>
    </dgm:pt>
    <dgm:pt modelId="{69370343-CDD3-4B6B-A90F-97BF244F182D}" type="parTrans" cxnId="{AC6172D1-20D8-42BF-9D4A-F954FBDD719E}">
      <dgm:prSet/>
      <dgm:spPr/>
      <dgm:t>
        <a:bodyPr/>
        <a:lstStyle/>
        <a:p>
          <a:endParaRPr lang="en-US" dirty="0"/>
        </a:p>
      </dgm:t>
    </dgm:pt>
    <dgm:pt modelId="{D38DA3F3-0FC7-4828-93AC-A2F8D56B7995}" type="sibTrans" cxnId="{AC6172D1-20D8-42BF-9D4A-F954FBDD719E}">
      <dgm:prSet/>
      <dgm:spPr/>
      <dgm:t>
        <a:bodyPr/>
        <a:lstStyle/>
        <a:p>
          <a:endParaRPr lang="en-US"/>
        </a:p>
      </dgm:t>
    </dgm:pt>
    <dgm:pt modelId="{994B3974-71D2-42D1-92B5-0DAC7A02689C}">
      <dgm:prSet phldrT="[Text]"/>
      <dgm:spPr>
        <a:solidFill>
          <a:srgbClr val="FFFF00">
            <a:alpha val="90000"/>
          </a:srgbClr>
        </a:solidFill>
      </dgm:spPr>
      <dgm:t>
        <a:bodyPr/>
        <a:lstStyle/>
        <a:p>
          <a:r>
            <a:rPr lang="en-US" dirty="0" smtClean="0"/>
            <a:t>Cardholder Acct   5</a:t>
          </a:r>
          <a:endParaRPr lang="en-US" dirty="0"/>
        </a:p>
      </dgm:t>
    </dgm:pt>
    <dgm:pt modelId="{C7190AD2-3A89-42FB-A6F6-45CC89DD3F24}" type="parTrans" cxnId="{267973C2-79B6-4043-9C51-5DA19F6A77DE}">
      <dgm:prSet/>
      <dgm:spPr/>
      <dgm:t>
        <a:bodyPr/>
        <a:lstStyle/>
        <a:p>
          <a:endParaRPr lang="en-US" dirty="0"/>
        </a:p>
      </dgm:t>
    </dgm:pt>
    <dgm:pt modelId="{310E35F7-7128-4CD8-AA6F-F3D70DE946B5}" type="sibTrans" cxnId="{267973C2-79B6-4043-9C51-5DA19F6A77DE}">
      <dgm:prSet/>
      <dgm:spPr/>
      <dgm:t>
        <a:bodyPr/>
        <a:lstStyle/>
        <a:p>
          <a:endParaRPr lang="en-US"/>
        </a:p>
      </dgm:t>
    </dgm:pt>
    <dgm:pt modelId="{3561E271-3306-4C84-A4CB-7E65DFBF1221}">
      <dgm:prSet phldrT="[Text]"/>
      <dgm:spPr>
        <a:solidFill>
          <a:srgbClr val="FFFF00">
            <a:alpha val="90000"/>
          </a:srgbClr>
        </a:solidFill>
      </dgm:spPr>
      <dgm:t>
        <a:bodyPr/>
        <a:lstStyle/>
        <a:p>
          <a:r>
            <a:rPr lang="en-US" dirty="0" smtClean="0"/>
            <a:t>Cardholder Acct   6</a:t>
          </a:r>
          <a:endParaRPr lang="en-US" dirty="0"/>
        </a:p>
      </dgm:t>
    </dgm:pt>
    <dgm:pt modelId="{F24AF71F-5E76-465F-8E97-28ACDC1E2014}" type="parTrans" cxnId="{456307FB-4FAD-4551-9369-5693B5B267BA}">
      <dgm:prSet/>
      <dgm:spPr/>
      <dgm:t>
        <a:bodyPr/>
        <a:lstStyle/>
        <a:p>
          <a:endParaRPr lang="en-US" dirty="0"/>
        </a:p>
      </dgm:t>
    </dgm:pt>
    <dgm:pt modelId="{51C7734E-A4CE-4E43-9F47-E4BD737BA9E6}" type="sibTrans" cxnId="{456307FB-4FAD-4551-9369-5693B5B267BA}">
      <dgm:prSet/>
      <dgm:spPr/>
      <dgm:t>
        <a:bodyPr/>
        <a:lstStyle/>
        <a:p>
          <a:endParaRPr lang="en-US"/>
        </a:p>
      </dgm:t>
    </dgm:pt>
    <dgm:pt modelId="{3ED62EB6-5D3C-4728-B365-A8C9E058383E}">
      <dgm:prSet phldrT="[Text]"/>
      <dgm:spPr>
        <a:solidFill>
          <a:srgbClr val="FFFF00">
            <a:alpha val="90000"/>
          </a:srgbClr>
        </a:solidFill>
      </dgm:spPr>
      <dgm:t>
        <a:bodyPr/>
        <a:lstStyle/>
        <a:p>
          <a:r>
            <a:rPr lang="en-US" dirty="0" smtClean="0"/>
            <a:t>Cardholder Acct   7</a:t>
          </a:r>
          <a:endParaRPr lang="en-US" dirty="0"/>
        </a:p>
      </dgm:t>
    </dgm:pt>
    <dgm:pt modelId="{BAA7C6F2-B8D3-487D-83F1-F8DFAC4D0677}" type="parTrans" cxnId="{A9691531-DD1F-4E64-8CF8-76ABD726E74F}">
      <dgm:prSet/>
      <dgm:spPr/>
      <dgm:t>
        <a:bodyPr/>
        <a:lstStyle/>
        <a:p>
          <a:endParaRPr lang="en-US" dirty="0"/>
        </a:p>
      </dgm:t>
    </dgm:pt>
    <dgm:pt modelId="{EB3C05F0-F9B0-4DE5-8084-29DBA4FBE178}" type="sibTrans" cxnId="{A9691531-DD1F-4E64-8CF8-76ABD726E74F}">
      <dgm:prSet/>
      <dgm:spPr/>
      <dgm:t>
        <a:bodyPr/>
        <a:lstStyle/>
        <a:p>
          <a:endParaRPr lang="en-US"/>
        </a:p>
      </dgm:t>
    </dgm:pt>
    <dgm:pt modelId="{31C568EE-95EA-4175-8163-F11A285A542C}">
      <dgm:prSet/>
      <dgm:spPr>
        <a:solidFill>
          <a:srgbClr val="92D050">
            <a:alpha val="90000"/>
          </a:srgbClr>
        </a:solidFill>
      </dgm:spPr>
      <dgm:t>
        <a:bodyPr/>
        <a:lstStyle/>
        <a:p>
          <a:r>
            <a:rPr lang="en-US" dirty="0" smtClean="0"/>
            <a:t>Alternate Billing Official(s)</a:t>
          </a:r>
          <a:endParaRPr lang="en-US" dirty="0"/>
        </a:p>
      </dgm:t>
    </dgm:pt>
    <dgm:pt modelId="{AD39C80C-9768-455D-8A41-41271480E3C6}" type="parTrans" cxnId="{DDE160B9-EC8C-4CBC-A2C8-9E6936D8A49D}">
      <dgm:prSet/>
      <dgm:spPr/>
      <dgm:t>
        <a:bodyPr/>
        <a:lstStyle/>
        <a:p>
          <a:endParaRPr lang="en-US"/>
        </a:p>
      </dgm:t>
    </dgm:pt>
    <dgm:pt modelId="{B7879F49-36E2-4E82-A83B-FD3F47BCA3A9}" type="sibTrans" cxnId="{DDE160B9-EC8C-4CBC-A2C8-9E6936D8A49D}">
      <dgm:prSet/>
      <dgm:spPr/>
      <dgm:t>
        <a:bodyPr/>
        <a:lstStyle/>
        <a:p>
          <a:endParaRPr lang="en-US"/>
        </a:p>
      </dgm:t>
    </dgm:pt>
    <dgm:pt modelId="{A8137578-555F-4F18-AF11-F6CFC939485C}" type="pres">
      <dgm:prSet presAssocID="{C0ACA7EE-607B-4597-86B0-60723B618C37}" presName="hierChild1" presStyleCnt="0">
        <dgm:presLayoutVars>
          <dgm:chPref val="1"/>
          <dgm:dir/>
          <dgm:animOne val="branch"/>
          <dgm:animLvl val="lvl"/>
          <dgm:resizeHandles/>
        </dgm:presLayoutVars>
      </dgm:prSet>
      <dgm:spPr/>
      <dgm:t>
        <a:bodyPr/>
        <a:lstStyle/>
        <a:p>
          <a:endParaRPr lang="en-US"/>
        </a:p>
      </dgm:t>
    </dgm:pt>
    <dgm:pt modelId="{93217DA8-FD2A-4026-A236-4E60E5FA84BF}" type="pres">
      <dgm:prSet presAssocID="{F784F21B-2450-4670-BDF5-69070A2B254A}" presName="hierRoot1" presStyleCnt="0"/>
      <dgm:spPr/>
    </dgm:pt>
    <dgm:pt modelId="{0FD14927-4EF8-4523-BD41-561ACD6CBEC2}" type="pres">
      <dgm:prSet presAssocID="{F784F21B-2450-4670-BDF5-69070A2B254A}" presName="composite" presStyleCnt="0"/>
      <dgm:spPr/>
    </dgm:pt>
    <dgm:pt modelId="{6EB27FFD-AE6C-46DA-ABAA-5A5CA2E5A378}" type="pres">
      <dgm:prSet presAssocID="{F784F21B-2450-4670-BDF5-69070A2B254A}" presName="background" presStyleLbl="node0" presStyleIdx="0" presStyleCnt="3"/>
      <dgm:spPr/>
    </dgm:pt>
    <dgm:pt modelId="{64A0C5D4-C753-4D22-A781-B16DDAF5D3EE}" type="pres">
      <dgm:prSet presAssocID="{F784F21B-2450-4670-BDF5-69070A2B254A}" presName="text" presStyleLbl="fgAcc0" presStyleIdx="0" presStyleCnt="3">
        <dgm:presLayoutVars>
          <dgm:chPref val="3"/>
        </dgm:presLayoutVars>
      </dgm:prSet>
      <dgm:spPr/>
      <dgm:t>
        <a:bodyPr/>
        <a:lstStyle/>
        <a:p>
          <a:endParaRPr lang="en-US"/>
        </a:p>
      </dgm:t>
    </dgm:pt>
    <dgm:pt modelId="{F0F8EBAD-D09E-45D7-B42C-E49AEF6201EC}" type="pres">
      <dgm:prSet presAssocID="{F784F21B-2450-4670-BDF5-69070A2B254A}" presName="hierChild2" presStyleCnt="0"/>
      <dgm:spPr/>
    </dgm:pt>
    <dgm:pt modelId="{F49BC1DA-5EFF-4A75-B501-216D24DB65F6}" type="pres">
      <dgm:prSet presAssocID="{02ED8B4C-A921-45A1-B701-11881DFCF95E}" presName="Name10" presStyleLbl="parChTrans1D2" presStyleIdx="0" presStyleCnt="7"/>
      <dgm:spPr/>
      <dgm:t>
        <a:bodyPr/>
        <a:lstStyle/>
        <a:p>
          <a:endParaRPr lang="en-US"/>
        </a:p>
      </dgm:t>
    </dgm:pt>
    <dgm:pt modelId="{6F4B9F83-F3B2-4154-9102-48EB01158579}" type="pres">
      <dgm:prSet presAssocID="{DCC06540-0668-4ED0-B79D-67A79E91E696}" presName="hierRoot2" presStyleCnt="0"/>
      <dgm:spPr/>
    </dgm:pt>
    <dgm:pt modelId="{B952C073-1303-43FD-8F90-C9A00D2AD9DF}" type="pres">
      <dgm:prSet presAssocID="{DCC06540-0668-4ED0-B79D-67A79E91E696}" presName="composite2" presStyleCnt="0"/>
      <dgm:spPr/>
    </dgm:pt>
    <dgm:pt modelId="{65A2AC20-2A6B-4166-AFFC-3863A094FEAF}" type="pres">
      <dgm:prSet presAssocID="{DCC06540-0668-4ED0-B79D-67A79E91E696}" presName="background2" presStyleLbl="node2" presStyleIdx="0" presStyleCnt="7"/>
      <dgm:spPr/>
    </dgm:pt>
    <dgm:pt modelId="{68F0F701-3624-4291-BBC8-2BCB0F45AFE5}" type="pres">
      <dgm:prSet presAssocID="{DCC06540-0668-4ED0-B79D-67A79E91E696}" presName="text2" presStyleLbl="fgAcc2" presStyleIdx="0" presStyleCnt="7">
        <dgm:presLayoutVars>
          <dgm:chPref val="3"/>
        </dgm:presLayoutVars>
      </dgm:prSet>
      <dgm:spPr/>
      <dgm:t>
        <a:bodyPr/>
        <a:lstStyle/>
        <a:p>
          <a:endParaRPr lang="en-US"/>
        </a:p>
      </dgm:t>
    </dgm:pt>
    <dgm:pt modelId="{7E42738E-B50D-4044-ACA9-095784BA42EF}" type="pres">
      <dgm:prSet presAssocID="{DCC06540-0668-4ED0-B79D-67A79E91E696}" presName="hierChild3" presStyleCnt="0"/>
      <dgm:spPr/>
    </dgm:pt>
    <dgm:pt modelId="{BDC74DE5-032A-48AE-82C4-609F7D578305}" type="pres">
      <dgm:prSet presAssocID="{CF79CAE7-87F6-4010-9252-7E7696E81B5F}" presName="Name10" presStyleLbl="parChTrans1D2" presStyleIdx="1" presStyleCnt="7"/>
      <dgm:spPr/>
      <dgm:t>
        <a:bodyPr/>
        <a:lstStyle/>
        <a:p>
          <a:endParaRPr lang="en-US"/>
        </a:p>
      </dgm:t>
    </dgm:pt>
    <dgm:pt modelId="{672FE917-8EA7-421A-A8D8-7F5C678AA163}" type="pres">
      <dgm:prSet presAssocID="{03B45D56-5C84-4CB4-A0C4-966D4DEAC330}" presName="hierRoot2" presStyleCnt="0"/>
      <dgm:spPr/>
    </dgm:pt>
    <dgm:pt modelId="{E8C178FA-636A-4E29-AD38-EA9804C4FF30}" type="pres">
      <dgm:prSet presAssocID="{03B45D56-5C84-4CB4-A0C4-966D4DEAC330}" presName="composite2" presStyleCnt="0"/>
      <dgm:spPr/>
    </dgm:pt>
    <dgm:pt modelId="{E6188164-F354-4609-BA44-F70C3344E0E8}" type="pres">
      <dgm:prSet presAssocID="{03B45D56-5C84-4CB4-A0C4-966D4DEAC330}" presName="background2" presStyleLbl="node2" presStyleIdx="1" presStyleCnt="7"/>
      <dgm:spPr/>
    </dgm:pt>
    <dgm:pt modelId="{393D0E1D-963E-4E3E-BB54-97A0E9F859B5}" type="pres">
      <dgm:prSet presAssocID="{03B45D56-5C84-4CB4-A0C4-966D4DEAC330}" presName="text2" presStyleLbl="fgAcc2" presStyleIdx="1" presStyleCnt="7">
        <dgm:presLayoutVars>
          <dgm:chPref val="3"/>
        </dgm:presLayoutVars>
      </dgm:prSet>
      <dgm:spPr/>
      <dgm:t>
        <a:bodyPr/>
        <a:lstStyle/>
        <a:p>
          <a:endParaRPr lang="en-US"/>
        </a:p>
      </dgm:t>
    </dgm:pt>
    <dgm:pt modelId="{8892556E-F5EF-4823-ABD1-3581037065BF}" type="pres">
      <dgm:prSet presAssocID="{03B45D56-5C84-4CB4-A0C4-966D4DEAC330}" presName="hierChild3" presStyleCnt="0"/>
      <dgm:spPr/>
    </dgm:pt>
    <dgm:pt modelId="{D4776ED1-9443-495E-A19B-A6DFD97F6679}" type="pres">
      <dgm:prSet presAssocID="{C34C427D-DE08-47F3-9030-47EB71FF01FD}" presName="Name10" presStyleLbl="parChTrans1D2" presStyleIdx="2" presStyleCnt="7"/>
      <dgm:spPr/>
      <dgm:t>
        <a:bodyPr/>
        <a:lstStyle/>
        <a:p>
          <a:endParaRPr lang="en-US"/>
        </a:p>
      </dgm:t>
    </dgm:pt>
    <dgm:pt modelId="{203055FC-7982-4882-A6CD-D86F1DC55B55}" type="pres">
      <dgm:prSet presAssocID="{4569879B-DC23-4A5E-A817-88069F00900D}" presName="hierRoot2" presStyleCnt="0"/>
      <dgm:spPr/>
    </dgm:pt>
    <dgm:pt modelId="{B740B7B8-693A-45B3-A3BE-549B80FA1369}" type="pres">
      <dgm:prSet presAssocID="{4569879B-DC23-4A5E-A817-88069F00900D}" presName="composite2" presStyleCnt="0"/>
      <dgm:spPr/>
    </dgm:pt>
    <dgm:pt modelId="{056871A0-8F4D-46E6-AA9B-12F2F0945B74}" type="pres">
      <dgm:prSet presAssocID="{4569879B-DC23-4A5E-A817-88069F00900D}" presName="background2" presStyleLbl="node2" presStyleIdx="2" presStyleCnt="7"/>
      <dgm:spPr/>
    </dgm:pt>
    <dgm:pt modelId="{A9960FC4-5BDC-4647-B028-B8647B6EC100}" type="pres">
      <dgm:prSet presAssocID="{4569879B-DC23-4A5E-A817-88069F00900D}" presName="text2" presStyleLbl="fgAcc2" presStyleIdx="2" presStyleCnt="7">
        <dgm:presLayoutVars>
          <dgm:chPref val="3"/>
        </dgm:presLayoutVars>
      </dgm:prSet>
      <dgm:spPr/>
      <dgm:t>
        <a:bodyPr/>
        <a:lstStyle/>
        <a:p>
          <a:endParaRPr lang="en-US"/>
        </a:p>
      </dgm:t>
    </dgm:pt>
    <dgm:pt modelId="{3073C16D-DF26-4E5F-86D5-2E00AD777429}" type="pres">
      <dgm:prSet presAssocID="{4569879B-DC23-4A5E-A817-88069F00900D}" presName="hierChild3" presStyleCnt="0"/>
      <dgm:spPr/>
    </dgm:pt>
    <dgm:pt modelId="{427B02B7-1FBE-4A3E-BAE3-786FB89E770D}" type="pres">
      <dgm:prSet presAssocID="{69370343-CDD3-4B6B-A90F-97BF244F182D}" presName="Name10" presStyleLbl="parChTrans1D2" presStyleIdx="3" presStyleCnt="7"/>
      <dgm:spPr/>
      <dgm:t>
        <a:bodyPr/>
        <a:lstStyle/>
        <a:p>
          <a:endParaRPr lang="en-US"/>
        </a:p>
      </dgm:t>
    </dgm:pt>
    <dgm:pt modelId="{F0EEE497-281B-4F96-9D31-AF0A2EB23FA2}" type="pres">
      <dgm:prSet presAssocID="{81969340-8754-44CB-B573-CDAC625DE0EA}" presName="hierRoot2" presStyleCnt="0"/>
      <dgm:spPr/>
    </dgm:pt>
    <dgm:pt modelId="{CC157E3F-7BCB-4F87-8A03-3D434F751482}" type="pres">
      <dgm:prSet presAssocID="{81969340-8754-44CB-B573-CDAC625DE0EA}" presName="composite2" presStyleCnt="0"/>
      <dgm:spPr/>
    </dgm:pt>
    <dgm:pt modelId="{1358E9CD-6E87-4178-B403-2E849A811EA0}" type="pres">
      <dgm:prSet presAssocID="{81969340-8754-44CB-B573-CDAC625DE0EA}" presName="background2" presStyleLbl="node2" presStyleIdx="3" presStyleCnt="7"/>
      <dgm:spPr/>
    </dgm:pt>
    <dgm:pt modelId="{412DD529-9D4E-4B17-B297-348D4A7E4249}" type="pres">
      <dgm:prSet presAssocID="{81969340-8754-44CB-B573-CDAC625DE0EA}" presName="text2" presStyleLbl="fgAcc2" presStyleIdx="3" presStyleCnt="7">
        <dgm:presLayoutVars>
          <dgm:chPref val="3"/>
        </dgm:presLayoutVars>
      </dgm:prSet>
      <dgm:spPr/>
      <dgm:t>
        <a:bodyPr/>
        <a:lstStyle/>
        <a:p>
          <a:endParaRPr lang="en-US"/>
        </a:p>
      </dgm:t>
    </dgm:pt>
    <dgm:pt modelId="{296353E6-56B2-430B-AECE-EF0602E51E0A}" type="pres">
      <dgm:prSet presAssocID="{81969340-8754-44CB-B573-CDAC625DE0EA}" presName="hierChild3" presStyleCnt="0"/>
      <dgm:spPr/>
    </dgm:pt>
    <dgm:pt modelId="{48DB8C4D-A299-4BF5-BA2C-814C4846E5CF}" type="pres">
      <dgm:prSet presAssocID="{C7190AD2-3A89-42FB-A6F6-45CC89DD3F24}" presName="Name10" presStyleLbl="parChTrans1D2" presStyleIdx="4" presStyleCnt="7"/>
      <dgm:spPr/>
      <dgm:t>
        <a:bodyPr/>
        <a:lstStyle/>
        <a:p>
          <a:endParaRPr lang="en-US"/>
        </a:p>
      </dgm:t>
    </dgm:pt>
    <dgm:pt modelId="{DB6698C0-25C7-49EA-B223-3C94C78458D7}" type="pres">
      <dgm:prSet presAssocID="{994B3974-71D2-42D1-92B5-0DAC7A02689C}" presName="hierRoot2" presStyleCnt="0"/>
      <dgm:spPr/>
    </dgm:pt>
    <dgm:pt modelId="{7ABEB737-63E0-4E02-8EAB-E511607B1074}" type="pres">
      <dgm:prSet presAssocID="{994B3974-71D2-42D1-92B5-0DAC7A02689C}" presName="composite2" presStyleCnt="0"/>
      <dgm:spPr/>
    </dgm:pt>
    <dgm:pt modelId="{DCB67701-F689-41C0-95B3-B7F8D1F37729}" type="pres">
      <dgm:prSet presAssocID="{994B3974-71D2-42D1-92B5-0DAC7A02689C}" presName="background2" presStyleLbl="node2" presStyleIdx="4" presStyleCnt="7"/>
      <dgm:spPr/>
    </dgm:pt>
    <dgm:pt modelId="{AB64B144-47BE-4C48-96C4-E621BC0B843C}" type="pres">
      <dgm:prSet presAssocID="{994B3974-71D2-42D1-92B5-0DAC7A02689C}" presName="text2" presStyleLbl="fgAcc2" presStyleIdx="4" presStyleCnt="7">
        <dgm:presLayoutVars>
          <dgm:chPref val="3"/>
        </dgm:presLayoutVars>
      </dgm:prSet>
      <dgm:spPr/>
      <dgm:t>
        <a:bodyPr/>
        <a:lstStyle/>
        <a:p>
          <a:endParaRPr lang="en-US"/>
        </a:p>
      </dgm:t>
    </dgm:pt>
    <dgm:pt modelId="{F52A67E2-ED6C-4DAC-9DEB-BF6CDACDC7D9}" type="pres">
      <dgm:prSet presAssocID="{994B3974-71D2-42D1-92B5-0DAC7A02689C}" presName="hierChild3" presStyleCnt="0"/>
      <dgm:spPr/>
    </dgm:pt>
    <dgm:pt modelId="{26F7C76D-85E3-419A-8608-E12EA92A8499}" type="pres">
      <dgm:prSet presAssocID="{F24AF71F-5E76-465F-8E97-28ACDC1E2014}" presName="Name10" presStyleLbl="parChTrans1D2" presStyleIdx="5" presStyleCnt="7"/>
      <dgm:spPr/>
      <dgm:t>
        <a:bodyPr/>
        <a:lstStyle/>
        <a:p>
          <a:endParaRPr lang="en-US"/>
        </a:p>
      </dgm:t>
    </dgm:pt>
    <dgm:pt modelId="{5E901F12-4D2D-4230-85B4-8E98E9A07FE7}" type="pres">
      <dgm:prSet presAssocID="{3561E271-3306-4C84-A4CB-7E65DFBF1221}" presName="hierRoot2" presStyleCnt="0"/>
      <dgm:spPr/>
    </dgm:pt>
    <dgm:pt modelId="{B7DBB9EF-CB58-4FAD-84C2-AF77C4E02EBC}" type="pres">
      <dgm:prSet presAssocID="{3561E271-3306-4C84-A4CB-7E65DFBF1221}" presName="composite2" presStyleCnt="0"/>
      <dgm:spPr/>
    </dgm:pt>
    <dgm:pt modelId="{34A191D6-1389-48EE-8203-B8587571A101}" type="pres">
      <dgm:prSet presAssocID="{3561E271-3306-4C84-A4CB-7E65DFBF1221}" presName="background2" presStyleLbl="node2" presStyleIdx="5" presStyleCnt="7"/>
      <dgm:spPr/>
    </dgm:pt>
    <dgm:pt modelId="{0AAC49FF-72DC-4191-9282-942AAB543A3E}" type="pres">
      <dgm:prSet presAssocID="{3561E271-3306-4C84-A4CB-7E65DFBF1221}" presName="text2" presStyleLbl="fgAcc2" presStyleIdx="5" presStyleCnt="7">
        <dgm:presLayoutVars>
          <dgm:chPref val="3"/>
        </dgm:presLayoutVars>
      </dgm:prSet>
      <dgm:spPr/>
      <dgm:t>
        <a:bodyPr/>
        <a:lstStyle/>
        <a:p>
          <a:endParaRPr lang="en-US"/>
        </a:p>
      </dgm:t>
    </dgm:pt>
    <dgm:pt modelId="{79DE972D-EBA7-41C5-80EB-77256B49FE03}" type="pres">
      <dgm:prSet presAssocID="{3561E271-3306-4C84-A4CB-7E65DFBF1221}" presName="hierChild3" presStyleCnt="0"/>
      <dgm:spPr/>
    </dgm:pt>
    <dgm:pt modelId="{485879B2-C93D-4971-9F19-ED5D5083467F}" type="pres">
      <dgm:prSet presAssocID="{BAA7C6F2-B8D3-487D-83F1-F8DFAC4D0677}" presName="Name10" presStyleLbl="parChTrans1D2" presStyleIdx="6" presStyleCnt="7"/>
      <dgm:spPr/>
      <dgm:t>
        <a:bodyPr/>
        <a:lstStyle/>
        <a:p>
          <a:endParaRPr lang="en-US"/>
        </a:p>
      </dgm:t>
    </dgm:pt>
    <dgm:pt modelId="{C45167B1-1322-4237-9DFC-DC08DBC7F6EC}" type="pres">
      <dgm:prSet presAssocID="{3ED62EB6-5D3C-4728-B365-A8C9E058383E}" presName="hierRoot2" presStyleCnt="0"/>
      <dgm:spPr/>
    </dgm:pt>
    <dgm:pt modelId="{CE85AC55-E8E3-45C7-9B22-71C7F0955292}" type="pres">
      <dgm:prSet presAssocID="{3ED62EB6-5D3C-4728-B365-A8C9E058383E}" presName="composite2" presStyleCnt="0"/>
      <dgm:spPr/>
    </dgm:pt>
    <dgm:pt modelId="{08BD2559-C053-4B48-A596-F3CB455CFB59}" type="pres">
      <dgm:prSet presAssocID="{3ED62EB6-5D3C-4728-B365-A8C9E058383E}" presName="background2" presStyleLbl="node2" presStyleIdx="6" presStyleCnt="7"/>
      <dgm:spPr/>
    </dgm:pt>
    <dgm:pt modelId="{B5402880-F820-4AC2-BF58-404575FC2877}" type="pres">
      <dgm:prSet presAssocID="{3ED62EB6-5D3C-4728-B365-A8C9E058383E}" presName="text2" presStyleLbl="fgAcc2" presStyleIdx="6" presStyleCnt="7">
        <dgm:presLayoutVars>
          <dgm:chPref val="3"/>
        </dgm:presLayoutVars>
      </dgm:prSet>
      <dgm:spPr/>
      <dgm:t>
        <a:bodyPr/>
        <a:lstStyle/>
        <a:p>
          <a:endParaRPr lang="en-US"/>
        </a:p>
      </dgm:t>
    </dgm:pt>
    <dgm:pt modelId="{CD7AD9D4-096D-4B0F-A219-4C4DE7977CCA}" type="pres">
      <dgm:prSet presAssocID="{3ED62EB6-5D3C-4728-B365-A8C9E058383E}" presName="hierChild3" presStyleCnt="0"/>
      <dgm:spPr/>
    </dgm:pt>
    <dgm:pt modelId="{C82E7874-2BEB-4308-86A7-16A2DE1123FE}" type="pres">
      <dgm:prSet presAssocID="{897FE193-5D41-4AAB-A3C8-001C559D990F}" presName="hierRoot1" presStyleCnt="0"/>
      <dgm:spPr/>
    </dgm:pt>
    <dgm:pt modelId="{702910A0-6468-4727-B20D-643DFEDF2485}" type="pres">
      <dgm:prSet presAssocID="{897FE193-5D41-4AAB-A3C8-001C559D990F}" presName="composite" presStyleCnt="0"/>
      <dgm:spPr/>
    </dgm:pt>
    <dgm:pt modelId="{AF654DBC-30A8-4000-87E2-6AD8E19EED77}" type="pres">
      <dgm:prSet presAssocID="{897FE193-5D41-4AAB-A3C8-001C559D990F}" presName="background" presStyleLbl="node0" presStyleIdx="1" presStyleCnt="3"/>
      <dgm:spPr/>
    </dgm:pt>
    <dgm:pt modelId="{45994AB2-1853-48CD-9434-C06C15BFE0CC}" type="pres">
      <dgm:prSet presAssocID="{897FE193-5D41-4AAB-A3C8-001C559D990F}" presName="text" presStyleLbl="fgAcc0" presStyleIdx="1" presStyleCnt="3" custLinFactNeighborY="-10133">
        <dgm:presLayoutVars>
          <dgm:chPref val="3"/>
        </dgm:presLayoutVars>
      </dgm:prSet>
      <dgm:spPr/>
      <dgm:t>
        <a:bodyPr/>
        <a:lstStyle/>
        <a:p>
          <a:endParaRPr lang="en-US"/>
        </a:p>
      </dgm:t>
    </dgm:pt>
    <dgm:pt modelId="{95AAA556-A7C8-44B8-8B49-A82CBFAA45AC}" type="pres">
      <dgm:prSet presAssocID="{897FE193-5D41-4AAB-A3C8-001C559D990F}" presName="hierChild2" presStyleCnt="0"/>
      <dgm:spPr/>
    </dgm:pt>
    <dgm:pt modelId="{E64722EE-86BD-439F-A675-4F4C490BB276}" type="pres">
      <dgm:prSet presAssocID="{31C568EE-95EA-4175-8163-F11A285A542C}" presName="hierRoot1" presStyleCnt="0"/>
      <dgm:spPr/>
    </dgm:pt>
    <dgm:pt modelId="{43ACC00F-BC48-4F4F-B072-ECCEB98B25A2}" type="pres">
      <dgm:prSet presAssocID="{31C568EE-95EA-4175-8163-F11A285A542C}" presName="composite" presStyleCnt="0"/>
      <dgm:spPr/>
    </dgm:pt>
    <dgm:pt modelId="{A14E70A1-45A7-4D79-ABF6-3E5D14DD7663}" type="pres">
      <dgm:prSet presAssocID="{31C568EE-95EA-4175-8163-F11A285A542C}" presName="background" presStyleLbl="node0" presStyleIdx="2" presStyleCnt="3"/>
      <dgm:spPr/>
    </dgm:pt>
    <dgm:pt modelId="{BE6D6F89-8B0E-4C8D-8A17-E85539E716AA}" type="pres">
      <dgm:prSet presAssocID="{31C568EE-95EA-4175-8163-F11A285A542C}" presName="text" presStyleLbl="fgAcc0" presStyleIdx="2" presStyleCnt="3" custLinFactNeighborY="-10133">
        <dgm:presLayoutVars>
          <dgm:chPref val="3"/>
        </dgm:presLayoutVars>
      </dgm:prSet>
      <dgm:spPr/>
      <dgm:t>
        <a:bodyPr/>
        <a:lstStyle/>
        <a:p>
          <a:endParaRPr lang="en-US"/>
        </a:p>
      </dgm:t>
    </dgm:pt>
    <dgm:pt modelId="{0D52767A-5EBF-42C9-8B29-DB2428BCB364}" type="pres">
      <dgm:prSet presAssocID="{31C568EE-95EA-4175-8163-F11A285A542C}" presName="hierChild2" presStyleCnt="0"/>
      <dgm:spPr/>
    </dgm:pt>
  </dgm:ptLst>
  <dgm:cxnLst>
    <dgm:cxn modelId="{36BE74D0-042A-4FA2-A08D-AF58B9AB057B}" type="presOf" srcId="{F784F21B-2450-4670-BDF5-69070A2B254A}" destId="{64A0C5D4-C753-4D22-A781-B16DDAF5D3EE}" srcOrd="0" destOrd="0" presId="urn:microsoft.com/office/officeart/2005/8/layout/hierarchy1"/>
    <dgm:cxn modelId="{B644C98C-2EB2-481A-9802-F1A21047155C}" type="presOf" srcId="{C7190AD2-3A89-42FB-A6F6-45CC89DD3F24}" destId="{48DB8C4D-A299-4BF5-BA2C-814C4846E5CF}" srcOrd="0" destOrd="0" presId="urn:microsoft.com/office/officeart/2005/8/layout/hierarchy1"/>
    <dgm:cxn modelId="{43A39707-5C40-4091-9823-481C087008E1}" type="presOf" srcId="{02ED8B4C-A921-45A1-B701-11881DFCF95E}" destId="{F49BC1DA-5EFF-4A75-B501-216D24DB65F6}" srcOrd="0" destOrd="0" presId="urn:microsoft.com/office/officeart/2005/8/layout/hierarchy1"/>
    <dgm:cxn modelId="{6B84945E-3E8E-4460-B1A2-80E2AFD1AE73}" type="presOf" srcId="{03B45D56-5C84-4CB4-A0C4-966D4DEAC330}" destId="{393D0E1D-963E-4E3E-BB54-97A0E9F859B5}" srcOrd="0" destOrd="0" presId="urn:microsoft.com/office/officeart/2005/8/layout/hierarchy1"/>
    <dgm:cxn modelId="{A9691531-DD1F-4E64-8CF8-76ABD726E74F}" srcId="{F784F21B-2450-4670-BDF5-69070A2B254A}" destId="{3ED62EB6-5D3C-4728-B365-A8C9E058383E}" srcOrd="6" destOrd="0" parTransId="{BAA7C6F2-B8D3-487D-83F1-F8DFAC4D0677}" sibTransId="{EB3C05F0-F9B0-4DE5-8084-29DBA4FBE178}"/>
    <dgm:cxn modelId="{30124760-7DEF-4E60-B1B0-2675308BA92F}" srcId="{F784F21B-2450-4670-BDF5-69070A2B254A}" destId="{4569879B-DC23-4A5E-A817-88069F00900D}" srcOrd="2" destOrd="0" parTransId="{C34C427D-DE08-47F3-9030-47EB71FF01FD}" sibTransId="{E0F4E44A-8C76-439D-BE88-F8D656E6E891}"/>
    <dgm:cxn modelId="{F97A2507-4832-4C5B-9CD3-D550C32B0BB8}" srcId="{C0ACA7EE-607B-4597-86B0-60723B618C37}" destId="{F784F21B-2450-4670-BDF5-69070A2B254A}" srcOrd="0" destOrd="0" parTransId="{8189F34A-9854-4170-92AF-3CAEE7BAFCED}" sibTransId="{E7B085CC-C144-4109-A7F1-D0F715E563AC}"/>
    <dgm:cxn modelId="{267973C2-79B6-4043-9C51-5DA19F6A77DE}" srcId="{F784F21B-2450-4670-BDF5-69070A2B254A}" destId="{994B3974-71D2-42D1-92B5-0DAC7A02689C}" srcOrd="4" destOrd="0" parTransId="{C7190AD2-3A89-42FB-A6F6-45CC89DD3F24}" sibTransId="{310E35F7-7128-4CD8-AA6F-F3D70DE946B5}"/>
    <dgm:cxn modelId="{39DAD958-AA05-4871-B9D4-2AE579EB610E}" type="presOf" srcId="{C0ACA7EE-607B-4597-86B0-60723B618C37}" destId="{A8137578-555F-4F18-AF11-F6CFC939485C}" srcOrd="0" destOrd="0" presId="urn:microsoft.com/office/officeart/2005/8/layout/hierarchy1"/>
    <dgm:cxn modelId="{4F701870-6ED8-4CF6-B530-CA07F0EE565B}" type="presOf" srcId="{69370343-CDD3-4B6B-A90F-97BF244F182D}" destId="{427B02B7-1FBE-4A3E-BAE3-786FB89E770D}" srcOrd="0" destOrd="0" presId="urn:microsoft.com/office/officeart/2005/8/layout/hierarchy1"/>
    <dgm:cxn modelId="{E272492B-166A-4BD3-ACB9-D3C0FC12A303}" type="presOf" srcId="{F24AF71F-5E76-465F-8E97-28ACDC1E2014}" destId="{26F7C76D-85E3-419A-8608-E12EA92A8499}" srcOrd="0" destOrd="0" presId="urn:microsoft.com/office/officeart/2005/8/layout/hierarchy1"/>
    <dgm:cxn modelId="{D716E6DC-BCF8-4607-ABB0-5050C90B6044}" type="presOf" srcId="{994B3974-71D2-42D1-92B5-0DAC7A02689C}" destId="{AB64B144-47BE-4C48-96C4-E621BC0B843C}" srcOrd="0" destOrd="0" presId="urn:microsoft.com/office/officeart/2005/8/layout/hierarchy1"/>
    <dgm:cxn modelId="{AC6172D1-20D8-42BF-9D4A-F954FBDD719E}" srcId="{F784F21B-2450-4670-BDF5-69070A2B254A}" destId="{81969340-8754-44CB-B573-CDAC625DE0EA}" srcOrd="3" destOrd="0" parTransId="{69370343-CDD3-4B6B-A90F-97BF244F182D}" sibTransId="{D38DA3F3-0FC7-4828-93AC-A2F8D56B7995}"/>
    <dgm:cxn modelId="{456307FB-4FAD-4551-9369-5693B5B267BA}" srcId="{F784F21B-2450-4670-BDF5-69070A2B254A}" destId="{3561E271-3306-4C84-A4CB-7E65DFBF1221}" srcOrd="5" destOrd="0" parTransId="{F24AF71F-5E76-465F-8E97-28ACDC1E2014}" sibTransId="{51C7734E-A4CE-4E43-9F47-E4BD737BA9E6}"/>
    <dgm:cxn modelId="{8509271B-2970-4CEE-BA70-E70CE950024D}" type="presOf" srcId="{3ED62EB6-5D3C-4728-B365-A8C9E058383E}" destId="{B5402880-F820-4AC2-BF58-404575FC2877}" srcOrd="0" destOrd="0" presId="urn:microsoft.com/office/officeart/2005/8/layout/hierarchy1"/>
    <dgm:cxn modelId="{DDE160B9-EC8C-4CBC-A2C8-9E6936D8A49D}" srcId="{C0ACA7EE-607B-4597-86B0-60723B618C37}" destId="{31C568EE-95EA-4175-8163-F11A285A542C}" srcOrd="2" destOrd="0" parTransId="{AD39C80C-9768-455D-8A41-41271480E3C6}" sibTransId="{B7879F49-36E2-4E82-A83B-FD3F47BCA3A9}"/>
    <dgm:cxn modelId="{AB527324-F2F8-4DF5-BEF0-9C8A9175ABF9}" type="presOf" srcId="{DCC06540-0668-4ED0-B79D-67A79E91E696}" destId="{68F0F701-3624-4291-BBC8-2BCB0F45AFE5}" srcOrd="0" destOrd="0" presId="urn:microsoft.com/office/officeart/2005/8/layout/hierarchy1"/>
    <dgm:cxn modelId="{5F653625-C989-4952-983E-F1FF841C5BB3}" type="presOf" srcId="{C34C427D-DE08-47F3-9030-47EB71FF01FD}" destId="{D4776ED1-9443-495E-A19B-A6DFD97F6679}" srcOrd="0" destOrd="0" presId="urn:microsoft.com/office/officeart/2005/8/layout/hierarchy1"/>
    <dgm:cxn modelId="{AB881F11-0762-4151-B9E1-0760548E8FA9}" type="presOf" srcId="{897FE193-5D41-4AAB-A3C8-001C559D990F}" destId="{45994AB2-1853-48CD-9434-C06C15BFE0CC}" srcOrd="0" destOrd="0" presId="urn:microsoft.com/office/officeart/2005/8/layout/hierarchy1"/>
    <dgm:cxn modelId="{F354A79B-69EF-4CAB-86E8-56B2B7EE8B69}" srcId="{F784F21B-2450-4670-BDF5-69070A2B254A}" destId="{03B45D56-5C84-4CB4-A0C4-966D4DEAC330}" srcOrd="1" destOrd="0" parTransId="{CF79CAE7-87F6-4010-9252-7E7696E81B5F}" sibTransId="{2D635BFF-942B-4D5B-8E66-1137253571C1}"/>
    <dgm:cxn modelId="{9A8257E5-27C0-490A-950B-648778E63AA0}" srcId="{C0ACA7EE-607B-4597-86B0-60723B618C37}" destId="{897FE193-5D41-4AAB-A3C8-001C559D990F}" srcOrd="1" destOrd="0" parTransId="{A8B24488-3935-4584-A89E-EF7DB02AAC37}" sibTransId="{1944D5A3-8848-466B-A14D-4B731665982F}"/>
    <dgm:cxn modelId="{9F7BB03B-7F90-4076-B8A9-A15A5CB1A326}" srcId="{F784F21B-2450-4670-BDF5-69070A2B254A}" destId="{DCC06540-0668-4ED0-B79D-67A79E91E696}" srcOrd="0" destOrd="0" parTransId="{02ED8B4C-A921-45A1-B701-11881DFCF95E}" sibTransId="{DF1AF687-C0BE-41AF-985D-8259FB4F5BED}"/>
    <dgm:cxn modelId="{3C842ED0-A33E-4333-93C9-D6D7F780E4FB}" type="presOf" srcId="{3561E271-3306-4C84-A4CB-7E65DFBF1221}" destId="{0AAC49FF-72DC-4191-9282-942AAB543A3E}" srcOrd="0" destOrd="0" presId="urn:microsoft.com/office/officeart/2005/8/layout/hierarchy1"/>
    <dgm:cxn modelId="{9B600107-BDD1-4522-88E2-19E652AD6B18}" type="presOf" srcId="{CF79CAE7-87F6-4010-9252-7E7696E81B5F}" destId="{BDC74DE5-032A-48AE-82C4-609F7D578305}" srcOrd="0" destOrd="0" presId="urn:microsoft.com/office/officeart/2005/8/layout/hierarchy1"/>
    <dgm:cxn modelId="{86BE6E1E-2205-4F2D-AA74-C1EA80B34521}" type="presOf" srcId="{BAA7C6F2-B8D3-487D-83F1-F8DFAC4D0677}" destId="{485879B2-C93D-4971-9F19-ED5D5083467F}" srcOrd="0" destOrd="0" presId="urn:microsoft.com/office/officeart/2005/8/layout/hierarchy1"/>
    <dgm:cxn modelId="{1445DE00-0197-4649-8E34-BED8952D8EBE}" type="presOf" srcId="{4569879B-DC23-4A5E-A817-88069F00900D}" destId="{A9960FC4-5BDC-4647-B028-B8647B6EC100}" srcOrd="0" destOrd="0" presId="urn:microsoft.com/office/officeart/2005/8/layout/hierarchy1"/>
    <dgm:cxn modelId="{68E2661C-BF84-4206-92C4-AB317A7415BA}" type="presOf" srcId="{31C568EE-95EA-4175-8163-F11A285A542C}" destId="{BE6D6F89-8B0E-4C8D-8A17-E85539E716AA}" srcOrd="0" destOrd="0" presId="urn:microsoft.com/office/officeart/2005/8/layout/hierarchy1"/>
    <dgm:cxn modelId="{AA966F3D-68A4-4459-B673-3A120FAE1996}" type="presOf" srcId="{81969340-8754-44CB-B573-CDAC625DE0EA}" destId="{412DD529-9D4E-4B17-B297-348D4A7E4249}" srcOrd="0" destOrd="0" presId="urn:microsoft.com/office/officeart/2005/8/layout/hierarchy1"/>
    <dgm:cxn modelId="{6828A115-936E-43DA-8C86-454C13FED8B2}" type="presParOf" srcId="{A8137578-555F-4F18-AF11-F6CFC939485C}" destId="{93217DA8-FD2A-4026-A236-4E60E5FA84BF}" srcOrd="0" destOrd="0" presId="urn:microsoft.com/office/officeart/2005/8/layout/hierarchy1"/>
    <dgm:cxn modelId="{CF3A0E9B-9F68-4A43-9B0A-63B6CA62E13B}" type="presParOf" srcId="{93217DA8-FD2A-4026-A236-4E60E5FA84BF}" destId="{0FD14927-4EF8-4523-BD41-561ACD6CBEC2}" srcOrd="0" destOrd="0" presId="urn:microsoft.com/office/officeart/2005/8/layout/hierarchy1"/>
    <dgm:cxn modelId="{C9AEF82B-C6F1-45E8-99D0-916A67918D67}" type="presParOf" srcId="{0FD14927-4EF8-4523-BD41-561ACD6CBEC2}" destId="{6EB27FFD-AE6C-46DA-ABAA-5A5CA2E5A378}" srcOrd="0" destOrd="0" presId="urn:microsoft.com/office/officeart/2005/8/layout/hierarchy1"/>
    <dgm:cxn modelId="{647C310A-5591-4841-A7B1-360B849EF24B}" type="presParOf" srcId="{0FD14927-4EF8-4523-BD41-561ACD6CBEC2}" destId="{64A0C5D4-C753-4D22-A781-B16DDAF5D3EE}" srcOrd="1" destOrd="0" presId="urn:microsoft.com/office/officeart/2005/8/layout/hierarchy1"/>
    <dgm:cxn modelId="{38FB2ED6-BD12-4ACD-AF2B-474951A65B54}" type="presParOf" srcId="{93217DA8-FD2A-4026-A236-4E60E5FA84BF}" destId="{F0F8EBAD-D09E-45D7-B42C-E49AEF6201EC}" srcOrd="1" destOrd="0" presId="urn:microsoft.com/office/officeart/2005/8/layout/hierarchy1"/>
    <dgm:cxn modelId="{4A7CB72F-6DA8-47DE-8F25-0E7C29181627}" type="presParOf" srcId="{F0F8EBAD-D09E-45D7-B42C-E49AEF6201EC}" destId="{F49BC1DA-5EFF-4A75-B501-216D24DB65F6}" srcOrd="0" destOrd="0" presId="urn:microsoft.com/office/officeart/2005/8/layout/hierarchy1"/>
    <dgm:cxn modelId="{B68FDACE-A520-41B7-936A-2930E4D609D3}" type="presParOf" srcId="{F0F8EBAD-D09E-45D7-B42C-E49AEF6201EC}" destId="{6F4B9F83-F3B2-4154-9102-48EB01158579}" srcOrd="1" destOrd="0" presId="urn:microsoft.com/office/officeart/2005/8/layout/hierarchy1"/>
    <dgm:cxn modelId="{98C60865-0B88-44F2-8E67-5B97C9D8E6D7}" type="presParOf" srcId="{6F4B9F83-F3B2-4154-9102-48EB01158579}" destId="{B952C073-1303-43FD-8F90-C9A00D2AD9DF}" srcOrd="0" destOrd="0" presId="urn:microsoft.com/office/officeart/2005/8/layout/hierarchy1"/>
    <dgm:cxn modelId="{BDCD0429-F89F-4546-A14D-19D0E017CAC6}" type="presParOf" srcId="{B952C073-1303-43FD-8F90-C9A00D2AD9DF}" destId="{65A2AC20-2A6B-4166-AFFC-3863A094FEAF}" srcOrd="0" destOrd="0" presId="urn:microsoft.com/office/officeart/2005/8/layout/hierarchy1"/>
    <dgm:cxn modelId="{17F2813A-2C41-43E1-AB88-635CD229BFCE}" type="presParOf" srcId="{B952C073-1303-43FD-8F90-C9A00D2AD9DF}" destId="{68F0F701-3624-4291-BBC8-2BCB0F45AFE5}" srcOrd="1" destOrd="0" presId="urn:microsoft.com/office/officeart/2005/8/layout/hierarchy1"/>
    <dgm:cxn modelId="{FB6E1296-0A61-4E27-81A0-C6C0C6BDE7DB}" type="presParOf" srcId="{6F4B9F83-F3B2-4154-9102-48EB01158579}" destId="{7E42738E-B50D-4044-ACA9-095784BA42EF}" srcOrd="1" destOrd="0" presId="urn:microsoft.com/office/officeart/2005/8/layout/hierarchy1"/>
    <dgm:cxn modelId="{3DA7490D-57D4-438E-9B44-849C7D8E4383}" type="presParOf" srcId="{F0F8EBAD-D09E-45D7-B42C-E49AEF6201EC}" destId="{BDC74DE5-032A-48AE-82C4-609F7D578305}" srcOrd="2" destOrd="0" presId="urn:microsoft.com/office/officeart/2005/8/layout/hierarchy1"/>
    <dgm:cxn modelId="{9BB267DC-E275-41EB-BC58-28B7EEF260CA}" type="presParOf" srcId="{F0F8EBAD-D09E-45D7-B42C-E49AEF6201EC}" destId="{672FE917-8EA7-421A-A8D8-7F5C678AA163}" srcOrd="3" destOrd="0" presId="urn:microsoft.com/office/officeart/2005/8/layout/hierarchy1"/>
    <dgm:cxn modelId="{0206517A-0B16-40D8-AD85-F9720ABE0D92}" type="presParOf" srcId="{672FE917-8EA7-421A-A8D8-7F5C678AA163}" destId="{E8C178FA-636A-4E29-AD38-EA9804C4FF30}" srcOrd="0" destOrd="0" presId="urn:microsoft.com/office/officeart/2005/8/layout/hierarchy1"/>
    <dgm:cxn modelId="{865C66DD-46D8-4FE9-AB5B-76A6FCBC3B97}" type="presParOf" srcId="{E8C178FA-636A-4E29-AD38-EA9804C4FF30}" destId="{E6188164-F354-4609-BA44-F70C3344E0E8}" srcOrd="0" destOrd="0" presId="urn:microsoft.com/office/officeart/2005/8/layout/hierarchy1"/>
    <dgm:cxn modelId="{2D7CC67A-5434-428C-A839-34A16DC1BE27}" type="presParOf" srcId="{E8C178FA-636A-4E29-AD38-EA9804C4FF30}" destId="{393D0E1D-963E-4E3E-BB54-97A0E9F859B5}" srcOrd="1" destOrd="0" presId="urn:microsoft.com/office/officeart/2005/8/layout/hierarchy1"/>
    <dgm:cxn modelId="{38E4B872-3F62-4FB7-AC25-0970BE31DC39}" type="presParOf" srcId="{672FE917-8EA7-421A-A8D8-7F5C678AA163}" destId="{8892556E-F5EF-4823-ABD1-3581037065BF}" srcOrd="1" destOrd="0" presId="urn:microsoft.com/office/officeart/2005/8/layout/hierarchy1"/>
    <dgm:cxn modelId="{1B49D0E7-767A-4ECC-A995-63A4638FC2BA}" type="presParOf" srcId="{F0F8EBAD-D09E-45D7-B42C-E49AEF6201EC}" destId="{D4776ED1-9443-495E-A19B-A6DFD97F6679}" srcOrd="4" destOrd="0" presId="urn:microsoft.com/office/officeart/2005/8/layout/hierarchy1"/>
    <dgm:cxn modelId="{4037D559-A6C6-42E2-A144-31EDB5F8EB1B}" type="presParOf" srcId="{F0F8EBAD-D09E-45D7-B42C-E49AEF6201EC}" destId="{203055FC-7982-4882-A6CD-D86F1DC55B55}" srcOrd="5" destOrd="0" presId="urn:microsoft.com/office/officeart/2005/8/layout/hierarchy1"/>
    <dgm:cxn modelId="{3291F85A-A2CE-4BBC-A78E-F62871975D21}" type="presParOf" srcId="{203055FC-7982-4882-A6CD-D86F1DC55B55}" destId="{B740B7B8-693A-45B3-A3BE-549B80FA1369}" srcOrd="0" destOrd="0" presId="urn:microsoft.com/office/officeart/2005/8/layout/hierarchy1"/>
    <dgm:cxn modelId="{AA2940AC-9006-42F0-8455-5FD36DCBFDBD}" type="presParOf" srcId="{B740B7B8-693A-45B3-A3BE-549B80FA1369}" destId="{056871A0-8F4D-46E6-AA9B-12F2F0945B74}" srcOrd="0" destOrd="0" presId="urn:microsoft.com/office/officeart/2005/8/layout/hierarchy1"/>
    <dgm:cxn modelId="{8A867E9F-3ACC-4610-B5D5-3F20A5C1D3DB}" type="presParOf" srcId="{B740B7B8-693A-45B3-A3BE-549B80FA1369}" destId="{A9960FC4-5BDC-4647-B028-B8647B6EC100}" srcOrd="1" destOrd="0" presId="urn:microsoft.com/office/officeart/2005/8/layout/hierarchy1"/>
    <dgm:cxn modelId="{A88F9694-28CF-449B-9FE7-604908B20800}" type="presParOf" srcId="{203055FC-7982-4882-A6CD-D86F1DC55B55}" destId="{3073C16D-DF26-4E5F-86D5-2E00AD777429}" srcOrd="1" destOrd="0" presId="urn:microsoft.com/office/officeart/2005/8/layout/hierarchy1"/>
    <dgm:cxn modelId="{43D56EE9-ECED-44A1-AA90-02E5214DC15F}" type="presParOf" srcId="{F0F8EBAD-D09E-45D7-B42C-E49AEF6201EC}" destId="{427B02B7-1FBE-4A3E-BAE3-786FB89E770D}" srcOrd="6" destOrd="0" presId="urn:microsoft.com/office/officeart/2005/8/layout/hierarchy1"/>
    <dgm:cxn modelId="{9D4AED80-81D6-4AC7-B817-0719A1D73288}" type="presParOf" srcId="{F0F8EBAD-D09E-45D7-B42C-E49AEF6201EC}" destId="{F0EEE497-281B-4F96-9D31-AF0A2EB23FA2}" srcOrd="7" destOrd="0" presId="urn:microsoft.com/office/officeart/2005/8/layout/hierarchy1"/>
    <dgm:cxn modelId="{2186C465-C55D-4679-A283-3AF9D8768586}" type="presParOf" srcId="{F0EEE497-281B-4F96-9D31-AF0A2EB23FA2}" destId="{CC157E3F-7BCB-4F87-8A03-3D434F751482}" srcOrd="0" destOrd="0" presId="urn:microsoft.com/office/officeart/2005/8/layout/hierarchy1"/>
    <dgm:cxn modelId="{2C0D032E-AECB-41F7-9633-E49A474784BE}" type="presParOf" srcId="{CC157E3F-7BCB-4F87-8A03-3D434F751482}" destId="{1358E9CD-6E87-4178-B403-2E849A811EA0}" srcOrd="0" destOrd="0" presId="urn:microsoft.com/office/officeart/2005/8/layout/hierarchy1"/>
    <dgm:cxn modelId="{F54D3DC6-82DE-403E-836B-9613F93EA4E0}" type="presParOf" srcId="{CC157E3F-7BCB-4F87-8A03-3D434F751482}" destId="{412DD529-9D4E-4B17-B297-348D4A7E4249}" srcOrd="1" destOrd="0" presId="urn:microsoft.com/office/officeart/2005/8/layout/hierarchy1"/>
    <dgm:cxn modelId="{35227D9B-E9FA-402C-9970-CEDE68C92DA8}" type="presParOf" srcId="{F0EEE497-281B-4F96-9D31-AF0A2EB23FA2}" destId="{296353E6-56B2-430B-AECE-EF0602E51E0A}" srcOrd="1" destOrd="0" presId="urn:microsoft.com/office/officeart/2005/8/layout/hierarchy1"/>
    <dgm:cxn modelId="{3CB11701-974E-4953-B1E4-5151C2C1FB97}" type="presParOf" srcId="{F0F8EBAD-D09E-45D7-B42C-E49AEF6201EC}" destId="{48DB8C4D-A299-4BF5-BA2C-814C4846E5CF}" srcOrd="8" destOrd="0" presId="urn:microsoft.com/office/officeart/2005/8/layout/hierarchy1"/>
    <dgm:cxn modelId="{3BB32458-6119-4703-9148-3915DBA87260}" type="presParOf" srcId="{F0F8EBAD-D09E-45D7-B42C-E49AEF6201EC}" destId="{DB6698C0-25C7-49EA-B223-3C94C78458D7}" srcOrd="9" destOrd="0" presId="urn:microsoft.com/office/officeart/2005/8/layout/hierarchy1"/>
    <dgm:cxn modelId="{B768574A-2924-4F36-A8C9-D6BCEDB2BFDA}" type="presParOf" srcId="{DB6698C0-25C7-49EA-B223-3C94C78458D7}" destId="{7ABEB737-63E0-4E02-8EAB-E511607B1074}" srcOrd="0" destOrd="0" presId="urn:microsoft.com/office/officeart/2005/8/layout/hierarchy1"/>
    <dgm:cxn modelId="{D6CD4DC0-1EDC-4AFA-AB0B-4759F0F64D6D}" type="presParOf" srcId="{7ABEB737-63E0-4E02-8EAB-E511607B1074}" destId="{DCB67701-F689-41C0-95B3-B7F8D1F37729}" srcOrd="0" destOrd="0" presId="urn:microsoft.com/office/officeart/2005/8/layout/hierarchy1"/>
    <dgm:cxn modelId="{2AE5FCCA-FBD9-4C45-A72D-E4693035667C}" type="presParOf" srcId="{7ABEB737-63E0-4E02-8EAB-E511607B1074}" destId="{AB64B144-47BE-4C48-96C4-E621BC0B843C}" srcOrd="1" destOrd="0" presId="urn:microsoft.com/office/officeart/2005/8/layout/hierarchy1"/>
    <dgm:cxn modelId="{50868C3D-255D-4042-B79C-921CB8B06BDD}" type="presParOf" srcId="{DB6698C0-25C7-49EA-B223-3C94C78458D7}" destId="{F52A67E2-ED6C-4DAC-9DEB-BF6CDACDC7D9}" srcOrd="1" destOrd="0" presId="urn:microsoft.com/office/officeart/2005/8/layout/hierarchy1"/>
    <dgm:cxn modelId="{95D7D06F-813A-4B79-AA5D-1D84B2E95BBB}" type="presParOf" srcId="{F0F8EBAD-D09E-45D7-B42C-E49AEF6201EC}" destId="{26F7C76D-85E3-419A-8608-E12EA92A8499}" srcOrd="10" destOrd="0" presId="urn:microsoft.com/office/officeart/2005/8/layout/hierarchy1"/>
    <dgm:cxn modelId="{AD376C6F-2FFF-4091-96BB-9CA7CDB2131A}" type="presParOf" srcId="{F0F8EBAD-D09E-45D7-B42C-E49AEF6201EC}" destId="{5E901F12-4D2D-4230-85B4-8E98E9A07FE7}" srcOrd="11" destOrd="0" presId="urn:microsoft.com/office/officeart/2005/8/layout/hierarchy1"/>
    <dgm:cxn modelId="{64E2A1E2-685B-4554-AD9F-FF63FAD22E9A}" type="presParOf" srcId="{5E901F12-4D2D-4230-85B4-8E98E9A07FE7}" destId="{B7DBB9EF-CB58-4FAD-84C2-AF77C4E02EBC}" srcOrd="0" destOrd="0" presId="urn:microsoft.com/office/officeart/2005/8/layout/hierarchy1"/>
    <dgm:cxn modelId="{601457A0-C867-4A69-85A5-53CA50E74F70}" type="presParOf" srcId="{B7DBB9EF-CB58-4FAD-84C2-AF77C4E02EBC}" destId="{34A191D6-1389-48EE-8203-B8587571A101}" srcOrd="0" destOrd="0" presId="urn:microsoft.com/office/officeart/2005/8/layout/hierarchy1"/>
    <dgm:cxn modelId="{B514608E-924A-4813-8BA4-F7CA27EFA640}" type="presParOf" srcId="{B7DBB9EF-CB58-4FAD-84C2-AF77C4E02EBC}" destId="{0AAC49FF-72DC-4191-9282-942AAB543A3E}" srcOrd="1" destOrd="0" presId="urn:microsoft.com/office/officeart/2005/8/layout/hierarchy1"/>
    <dgm:cxn modelId="{8E1A8F62-6BE2-4A20-B6DF-6F7C9D29645E}" type="presParOf" srcId="{5E901F12-4D2D-4230-85B4-8E98E9A07FE7}" destId="{79DE972D-EBA7-41C5-80EB-77256B49FE03}" srcOrd="1" destOrd="0" presId="urn:microsoft.com/office/officeart/2005/8/layout/hierarchy1"/>
    <dgm:cxn modelId="{1B1CC8DF-374E-401A-A1AE-14DE850D9B83}" type="presParOf" srcId="{F0F8EBAD-D09E-45D7-B42C-E49AEF6201EC}" destId="{485879B2-C93D-4971-9F19-ED5D5083467F}" srcOrd="12" destOrd="0" presId="urn:microsoft.com/office/officeart/2005/8/layout/hierarchy1"/>
    <dgm:cxn modelId="{C07E2630-3774-4958-9C77-A62AC3976D64}" type="presParOf" srcId="{F0F8EBAD-D09E-45D7-B42C-E49AEF6201EC}" destId="{C45167B1-1322-4237-9DFC-DC08DBC7F6EC}" srcOrd="13" destOrd="0" presId="urn:microsoft.com/office/officeart/2005/8/layout/hierarchy1"/>
    <dgm:cxn modelId="{E5BB780E-EA7B-4B23-90CA-8259AA635AFA}" type="presParOf" srcId="{C45167B1-1322-4237-9DFC-DC08DBC7F6EC}" destId="{CE85AC55-E8E3-45C7-9B22-71C7F0955292}" srcOrd="0" destOrd="0" presId="urn:microsoft.com/office/officeart/2005/8/layout/hierarchy1"/>
    <dgm:cxn modelId="{F7A9E891-7E23-44AD-A973-1F74758A19FB}" type="presParOf" srcId="{CE85AC55-E8E3-45C7-9B22-71C7F0955292}" destId="{08BD2559-C053-4B48-A596-F3CB455CFB59}" srcOrd="0" destOrd="0" presId="urn:microsoft.com/office/officeart/2005/8/layout/hierarchy1"/>
    <dgm:cxn modelId="{056F6EF1-8A10-40C2-8930-4CC664A3A59A}" type="presParOf" srcId="{CE85AC55-E8E3-45C7-9B22-71C7F0955292}" destId="{B5402880-F820-4AC2-BF58-404575FC2877}" srcOrd="1" destOrd="0" presId="urn:microsoft.com/office/officeart/2005/8/layout/hierarchy1"/>
    <dgm:cxn modelId="{D37F146E-E02A-42FC-80B4-2E5497DA1299}" type="presParOf" srcId="{C45167B1-1322-4237-9DFC-DC08DBC7F6EC}" destId="{CD7AD9D4-096D-4B0F-A219-4C4DE7977CCA}" srcOrd="1" destOrd="0" presId="urn:microsoft.com/office/officeart/2005/8/layout/hierarchy1"/>
    <dgm:cxn modelId="{4F4A149E-D704-4D19-848B-76C4CF84C5AD}" type="presParOf" srcId="{A8137578-555F-4F18-AF11-F6CFC939485C}" destId="{C82E7874-2BEB-4308-86A7-16A2DE1123FE}" srcOrd="1" destOrd="0" presId="urn:microsoft.com/office/officeart/2005/8/layout/hierarchy1"/>
    <dgm:cxn modelId="{241A7241-3FE8-4FC0-840F-9CD6D4F5DB4A}" type="presParOf" srcId="{C82E7874-2BEB-4308-86A7-16A2DE1123FE}" destId="{702910A0-6468-4727-B20D-643DFEDF2485}" srcOrd="0" destOrd="0" presId="urn:microsoft.com/office/officeart/2005/8/layout/hierarchy1"/>
    <dgm:cxn modelId="{26CF7860-4057-4F70-A52D-B8BB3E9E4F2E}" type="presParOf" srcId="{702910A0-6468-4727-B20D-643DFEDF2485}" destId="{AF654DBC-30A8-4000-87E2-6AD8E19EED77}" srcOrd="0" destOrd="0" presId="urn:microsoft.com/office/officeart/2005/8/layout/hierarchy1"/>
    <dgm:cxn modelId="{DD07E74B-F040-4334-BD65-D664C2F29593}" type="presParOf" srcId="{702910A0-6468-4727-B20D-643DFEDF2485}" destId="{45994AB2-1853-48CD-9434-C06C15BFE0CC}" srcOrd="1" destOrd="0" presId="urn:microsoft.com/office/officeart/2005/8/layout/hierarchy1"/>
    <dgm:cxn modelId="{7729A07E-E28A-445A-B2DC-A541E292EDD1}" type="presParOf" srcId="{C82E7874-2BEB-4308-86A7-16A2DE1123FE}" destId="{95AAA556-A7C8-44B8-8B49-A82CBFAA45AC}" srcOrd="1" destOrd="0" presId="urn:microsoft.com/office/officeart/2005/8/layout/hierarchy1"/>
    <dgm:cxn modelId="{613C6134-F889-492A-A51C-E2FDDC27A93F}" type="presParOf" srcId="{A8137578-555F-4F18-AF11-F6CFC939485C}" destId="{E64722EE-86BD-439F-A675-4F4C490BB276}" srcOrd="2" destOrd="0" presId="urn:microsoft.com/office/officeart/2005/8/layout/hierarchy1"/>
    <dgm:cxn modelId="{76CF6297-6D4C-4BF5-AB9F-8DCDA655C9C5}" type="presParOf" srcId="{E64722EE-86BD-439F-A675-4F4C490BB276}" destId="{43ACC00F-BC48-4F4F-B072-ECCEB98B25A2}" srcOrd="0" destOrd="0" presId="urn:microsoft.com/office/officeart/2005/8/layout/hierarchy1"/>
    <dgm:cxn modelId="{55CC7CDE-E6D2-4487-BCCB-136A825636C9}" type="presParOf" srcId="{43ACC00F-BC48-4F4F-B072-ECCEB98B25A2}" destId="{A14E70A1-45A7-4D79-ABF6-3E5D14DD7663}" srcOrd="0" destOrd="0" presId="urn:microsoft.com/office/officeart/2005/8/layout/hierarchy1"/>
    <dgm:cxn modelId="{31B85700-4915-4C64-A180-DB6C8CC8AA4C}" type="presParOf" srcId="{43ACC00F-BC48-4F4F-B072-ECCEB98B25A2}" destId="{BE6D6F89-8B0E-4C8D-8A17-E85539E716AA}" srcOrd="1" destOrd="0" presId="urn:microsoft.com/office/officeart/2005/8/layout/hierarchy1"/>
    <dgm:cxn modelId="{BCE5B14A-13D9-471F-9961-2837BE20DA53}" type="presParOf" srcId="{E64722EE-86BD-439F-A675-4F4C490BB276}" destId="{0D52767A-5EBF-42C9-8B29-DB2428BCB36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D99B92-6588-46A3-BE92-C48413886A02}" type="doc">
      <dgm:prSet loTypeId="urn:microsoft.com/office/officeart/2005/8/layout/hProcess9" loCatId="process" qsTypeId="urn:microsoft.com/office/officeart/2005/8/quickstyle/simple1" qsCatId="simple" csTypeId="urn:microsoft.com/office/officeart/2005/8/colors/accent1_2" csCatId="accent1" phldr="1"/>
      <dgm:spPr/>
    </dgm:pt>
    <dgm:pt modelId="{E4DA295D-20A4-4831-A105-5D3E1D1FCF8E}">
      <dgm:prSet phldrT="[Text]"/>
      <dgm:spPr>
        <a:solidFill>
          <a:srgbClr val="00B0F0"/>
        </a:solidFill>
        <a:ln>
          <a:solidFill>
            <a:schemeClr val="accent4"/>
          </a:solidFill>
        </a:ln>
      </dgm:spPr>
      <dgm:t>
        <a:bodyPr/>
        <a:lstStyle/>
        <a:p>
          <a:r>
            <a:rPr lang="en-US" dirty="0" smtClean="0"/>
            <a:t>PR created</a:t>
          </a:r>
          <a:endParaRPr lang="en-US" dirty="0"/>
        </a:p>
      </dgm:t>
    </dgm:pt>
    <dgm:pt modelId="{98F47931-856E-4F85-9975-185DA152DEE1}" type="parTrans" cxnId="{4C314E86-D4DF-48BE-96AB-B32BBFA2E91D}">
      <dgm:prSet/>
      <dgm:spPr/>
      <dgm:t>
        <a:bodyPr/>
        <a:lstStyle/>
        <a:p>
          <a:endParaRPr lang="en-US"/>
        </a:p>
      </dgm:t>
    </dgm:pt>
    <dgm:pt modelId="{46623270-E558-43EE-910E-94388931DAB8}" type="sibTrans" cxnId="{4C314E86-D4DF-48BE-96AB-B32BBFA2E91D}">
      <dgm:prSet/>
      <dgm:spPr/>
      <dgm:t>
        <a:bodyPr/>
        <a:lstStyle/>
        <a:p>
          <a:endParaRPr lang="en-US"/>
        </a:p>
      </dgm:t>
    </dgm:pt>
    <dgm:pt modelId="{8C1FED5F-6016-4873-BCA9-9B7FBCEC6F07}">
      <dgm:prSet phldrT="[Text]"/>
      <dgm:spPr>
        <a:solidFill>
          <a:srgbClr val="00B0F0"/>
        </a:solidFill>
        <a:ln>
          <a:solidFill>
            <a:srgbClr val="00B0F0"/>
          </a:solidFill>
        </a:ln>
      </dgm:spPr>
      <dgm:t>
        <a:bodyPr/>
        <a:lstStyle/>
        <a:p>
          <a:r>
            <a:rPr lang="en-US" dirty="0" smtClean="0"/>
            <a:t>L1 Approved</a:t>
          </a:r>
          <a:endParaRPr lang="en-US" dirty="0"/>
        </a:p>
      </dgm:t>
    </dgm:pt>
    <dgm:pt modelId="{CBB40E8E-F0B6-45F3-B8EA-8F6106AC326D}" type="parTrans" cxnId="{AC0AE452-33FF-43BD-BCE3-EDB06E24D25C}">
      <dgm:prSet/>
      <dgm:spPr/>
      <dgm:t>
        <a:bodyPr/>
        <a:lstStyle/>
        <a:p>
          <a:endParaRPr lang="en-US"/>
        </a:p>
      </dgm:t>
    </dgm:pt>
    <dgm:pt modelId="{8E0E4F94-A21A-463B-8122-18B2EA704F14}" type="sibTrans" cxnId="{AC0AE452-33FF-43BD-BCE3-EDB06E24D25C}">
      <dgm:prSet/>
      <dgm:spPr/>
      <dgm:t>
        <a:bodyPr/>
        <a:lstStyle/>
        <a:p>
          <a:endParaRPr lang="en-US"/>
        </a:p>
      </dgm:t>
    </dgm:pt>
    <dgm:pt modelId="{C7A959C6-F94A-4881-9D84-41F5E7BBB1D6}">
      <dgm:prSet phldrT="[Text]"/>
      <dgm:spPr>
        <a:solidFill>
          <a:srgbClr val="00B0F0"/>
        </a:solidFill>
        <a:ln>
          <a:solidFill>
            <a:srgbClr val="FFFF00"/>
          </a:solidFill>
        </a:ln>
      </dgm:spPr>
      <dgm:t>
        <a:bodyPr/>
        <a:lstStyle/>
        <a:p>
          <a:r>
            <a:rPr lang="en-US" dirty="0" smtClean="0"/>
            <a:t>L4 Certified</a:t>
          </a:r>
        </a:p>
      </dgm:t>
    </dgm:pt>
    <dgm:pt modelId="{1652F946-4F44-4103-B1BC-88FE0605517F}" type="parTrans" cxnId="{D198F8C3-887B-47FD-829E-CEDF48643DFE}">
      <dgm:prSet/>
      <dgm:spPr/>
      <dgm:t>
        <a:bodyPr/>
        <a:lstStyle/>
        <a:p>
          <a:endParaRPr lang="en-US"/>
        </a:p>
      </dgm:t>
    </dgm:pt>
    <dgm:pt modelId="{B0FE15B3-9E1D-45BE-8377-D316CD30A1DB}" type="sibTrans" cxnId="{D198F8C3-887B-47FD-829E-CEDF48643DFE}">
      <dgm:prSet/>
      <dgm:spPr/>
      <dgm:t>
        <a:bodyPr/>
        <a:lstStyle/>
        <a:p>
          <a:endParaRPr lang="en-US"/>
        </a:p>
      </dgm:t>
    </dgm:pt>
    <dgm:pt modelId="{F915FD14-5B34-40E9-9157-6D5F1DB95393}" type="pres">
      <dgm:prSet presAssocID="{96D99B92-6588-46A3-BE92-C48413886A02}" presName="CompostProcess" presStyleCnt="0">
        <dgm:presLayoutVars>
          <dgm:dir/>
          <dgm:resizeHandles val="exact"/>
        </dgm:presLayoutVars>
      </dgm:prSet>
      <dgm:spPr/>
    </dgm:pt>
    <dgm:pt modelId="{7AD9D579-658A-4AA3-AF18-33891602F6F7}" type="pres">
      <dgm:prSet presAssocID="{96D99B92-6588-46A3-BE92-C48413886A02}" presName="arrow" presStyleLbl="bgShp" presStyleIdx="0" presStyleCnt="1" custLinFactNeighborX="26640"/>
      <dgm:spPr>
        <a:ln>
          <a:solidFill>
            <a:schemeClr val="tx1"/>
          </a:solidFill>
        </a:ln>
      </dgm:spPr>
    </dgm:pt>
    <dgm:pt modelId="{DBB00B03-EBAB-4FB6-A52D-597805A94997}" type="pres">
      <dgm:prSet presAssocID="{96D99B92-6588-46A3-BE92-C48413886A02}" presName="linearProcess" presStyleCnt="0"/>
      <dgm:spPr/>
    </dgm:pt>
    <dgm:pt modelId="{759BF228-95A6-4DF9-A51D-1786FC7CE36C}" type="pres">
      <dgm:prSet presAssocID="{E4DA295D-20A4-4831-A105-5D3E1D1FCF8E}" presName="textNode" presStyleLbl="node1" presStyleIdx="0" presStyleCnt="3">
        <dgm:presLayoutVars>
          <dgm:bulletEnabled val="1"/>
        </dgm:presLayoutVars>
      </dgm:prSet>
      <dgm:spPr/>
      <dgm:t>
        <a:bodyPr/>
        <a:lstStyle/>
        <a:p>
          <a:endParaRPr lang="en-US"/>
        </a:p>
      </dgm:t>
    </dgm:pt>
    <dgm:pt modelId="{2669988A-FEF9-42E0-A880-3291274B78E7}" type="pres">
      <dgm:prSet presAssocID="{46623270-E558-43EE-910E-94388931DAB8}" presName="sibTrans" presStyleCnt="0"/>
      <dgm:spPr/>
    </dgm:pt>
    <dgm:pt modelId="{1CE634AD-A987-4E59-95D1-1BFA0FBA58A1}" type="pres">
      <dgm:prSet presAssocID="{8C1FED5F-6016-4873-BCA9-9B7FBCEC6F07}" presName="textNode" presStyleLbl="node1" presStyleIdx="1" presStyleCnt="3">
        <dgm:presLayoutVars>
          <dgm:bulletEnabled val="1"/>
        </dgm:presLayoutVars>
      </dgm:prSet>
      <dgm:spPr/>
      <dgm:t>
        <a:bodyPr/>
        <a:lstStyle/>
        <a:p>
          <a:endParaRPr lang="en-US"/>
        </a:p>
      </dgm:t>
    </dgm:pt>
    <dgm:pt modelId="{F7F6C36D-3B00-4E5F-8AF0-CA5442C88ECA}" type="pres">
      <dgm:prSet presAssocID="{8E0E4F94-A21A-463B-8122-18B2EA704F14}" presName="sibTrans" presStyleCnt="0"/>
      <dgm:spPr/>
    </dgm:pt>
    <dgm:pt modelId="{0D2F20EF-F5B0-444B-9B9C-88862562AD7F}" type="pres">
      <dgm:prSet presAssocID="{C7A959C6-F94A-4881-9D84-41F5E7BBB1D6}" presName="textNode" presStyleLbl="node1" presStyleIdx="2" presStyleCnt="3">
        <dgm:presLayoutVars>
          <dgm:bulletEnabled val="1"/>
        </dgm:presLayoutVars>
      </dgm:prSet>
      <dgm:spPr/>
      <dgm:t>
        <a:bodyPr/>
        <a:lstStyle/>
        <a:p>
          <a:endParaRPr lang="en-US"/>
        </a:p>
      </dgm:t>
    </dgm:pt>
  </dgm:ptLst>
  <dgm:cxnLst>
    <dgm:cxn modelId="{D198F8C3-887B-47FD-829E-CEDF48643DFE}" srcId="{96D99B92-6588-46A3-BE92-C48413886A02}" destId="{C7A959C6-F94A-4881-9D84-41F5E7BBB1D6}" srcOrd="2" destOrd="0" parTransId="{1652F946-4F44-4103-B1BC-88FE0605517F}" sibTransId="{B0FE15B3-9E1D-45BE-8377-D316CD30A1DB}"/>
    <dgm:cxn modelId="{3CBAC861-F8BC-4062-A07E-3D51890A4574}" type="presOf" srcId="{8C1FED5F-6016-4873-BCA9-9B7FBCEC6F07}" destId="{1CE634AD-A987-4E59-95D1-1BFA0FBA58A1}" srcOrd="0" destOrd="0" presId="urn:microsoft.com/office/officeart/2005/8/layout/hProcess9"/>
    <dgm:cxn modelId="{274B820F-B41F-4B3E-8C73-7938238CBA88}" type="presOf" srcId="{96D99B92-6588-46A3-BE92-C48413886A02}" destId="{F915FD14-5B34-40E9-9157-6D5F1DB95393}" srcOrd="0" destOrd="0" presId="urn:microsoft.com/office/officeart/2005/8/layout/hProcess9"/>
    <dgm:cxn modelId="{83E78625-0310-481A-8BAC-58E0753FEFBE}" type="presOf" srcId="{E4DA295D-20A4-4831-A105-5D3E1D1FCF8E}" destId="{759BF228-95A6-4DF9-A51D-1786FC7CE36C}" srcOrd="0" destOrd="0" presId="urn:microsoft.com/office/officeart/2005/8/layout/hProcess9"/>
    <dgm:cxn modelId="{AC0AE452-33FF-43BD-BCE3-EDB06E24D25C}" srcId="{96D99B92-6588-46A3-BE92-C48413886A02}" destId="{8C1FED5F-6016-4873-BCA9-9B7FBCEC6F07}" srcOrd="1" destOrd="0" parTransId="{CBB40E8E-F0B6-45F3-B8EA-8F6106AC326D}" sibTransId="{8E0E4F94-A21A-463B-8122-18B2EA704F14}"/>
    <dgm:cxn modelId="{4C314E86-D4DF-48BE-96AB-B32BBFA2E91D}" srcId="{96D99B92-6588-46A3-BE92-C48413886A02}" destId="{E4DA295D-20A4-4831-A105-5D3E1D1FCF8E}" srcOrd="0" destOrd="0" parTransId="{98F47931-856E-4F85-9975-185DA152DEE1}" sibTransId="{46623270-E558-43EE-910E-94388931DAB8}"/>
    <dgm:cxn modelId="{FE07DA9B-FF08-401F-8634-3295CF54A4CB}" type="presOf" srcId="{C7A959C6-F94A-4881-9D84-41F5E7BBB1D6}" destId="{0D2F20EF-F5B0-444B-9B9C-88862562AD7F}" srcOrd="0" destOrd="0" presId="urn:microsoft.com/office/officeart/2005/8/layout/hProcess9"/>
    <dgm:cxn modelId="{183A5E17-D16D-4754-AA94-A9CE45F05F8F}" type="presParOf" srcId="{F915FD14-5B34-40E9-9157-6D5F1DB95393}" destId="{7AD9D579-658A-4AA3-AF18-33891602F6F7}" srcOrd="0" destOrd="0" presId="urn:microsoft.com/office/officeart/2005/8/layout/hProcess9"/>
    <dgm:cxn modelId="{4319C5E4-75DC-4EAF-9917-2ABE2B47BD37}" type="presParOf" srcId="{F915FD14-5B34-40E9-9157-6D5F1DB95393}" destId="{DBB00B03-EBAB-4FB6-A52D-597805A94997}" srcOrd="1" destOrd="0" presId="urn:microsoft.com/office/officeart/2005/8/layout/hProcess9"/>
    <dgm:cxn modelId="{182D6C68-71D7-4CB9-9EA4-9FA51AC645D9}" type="presParOf" srcId="{DBB00B03-EBAB-4FB6-A52D-597805A94997}" destId="{759BF228-95A6-4DF9-A51D-1786FC7CE36C}" srcOrd="0" destOrd="0" presId="urn:microsoft.com/office/officeart/2005/8/layout/hProcess9"/>
    <dgm:cxn modelId="{FC2425B9-5159-4EFD-B723-5D211211926C}" type="presParOf" srcId="{DBB00B03-EBAB-4FB6-A52D-597805A94997}" destId="{2669988A-FEF9-42E0-A880-3291274B78E7}" srcOrd="1" destOrd="0" presId="urn:microsoft.com/office/officeart/2005/8/layout/hProcess9"/>
    <dgm:cxn modelId="{2653FCC4-196C-4D24-B2F6-D28A574B3930}" type="presParOf" srcId="{DBB00B03-EBAB-4FB6-A52D-597805A94997}" destId="{1CE634AD-A987-4E59-95D1-1BFA0FBA58A1}" srcOrd="2" destOrd="0" presId="urn:microsoft.com/office/officeart/2005/8/layout/hProcess9"/>
    <dgm:cxn modelId="{077167EA-2DE7-4CE1-86AD-85F6AEA5FD69}" type="presParOf" srcId="{DBB00B03-EBAB-4FB6-A52D-597805A94997}" destId="{F7F6C36D-3B00-4E5F-8AF0-CA5442C88ECA}" srcOrd="3" destOrd="0" presId="urn:microsoft.com/office/officeart/2005/8/layout/hProcess9"/>
    <dgm:cxn modelId="{7124B969-2E1E-4857-9247-35FFF139BF58}" type="presParOf" srcId="{DBB00B03-EBAB-4FB6-A52D-597805A94997}" destId="{0D2F20EF-F5B0-444B-9B9C-88862562AD7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1E4B8CC-50C6-460D-A937-1D42699A48E1}" type="datetimeFigureOut">
              <a:rPr lang="en-US" smtClean="0"/>
              <a:t>3/15/2018</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3AFE1A4-0A45-453D-A823-FBDE329F22DD}" type="slidenum">
              <a:rPr lang="en-US" smtClean="0"/>
              <a:t>‹#›</a:t>
            </a:fld>
            <a:endParaRPr lang="en-US" dirty="0"/>
          </a:p>
        </p:txBody>
      </p:sp>
    </p:spTree>
    <p:extLst>
      <p:ext uri="{BB962C8B-B14F-4D97-AF65-F5344CB8AC3E}">
        <p14:creationId xmlns:p14="http://schemas.microsoft.com/office/powerpoint/2010/main" val="19614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a:t>
            </a:fld>
            <a:endParaRPr lang="en-US" dirty="0"/>
          </a:p>
        </p:txBody>
      </p:sp>
    </p:spTree>
    <p:extLst>
      <p:ext uri="{BB962C8B-B14F-4D97-AF65-F5344CB8AC3E}">
        <p14:creationId xmlns:p14="http://schemas.microsoft.com/office/powerpoint/2010/main" val="1693832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4995949"/>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None/>
              <a:defRPr lang="en-US" sz="2400" b="1"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a:t>
            </a:r>
            <a:endParaRPr lang="en-US" sz="900" b="1" dirty="0"/>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tx1"/>
                </a:solidFill>
              </a:rPr>
              <a:t>UNCLASSIFIED</a:t>
            </a:r>
            <a:endParaRPr lang="en-US" sz="900" b="1" dirty="0">
              <a:solidFill>
                <a:schemeClr val="tx1"/>
              </a:solidFill>
            </a:endParaRPr>
          </a:p>
        </p:txBody>
      </p:sp>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62305" y="4040554"/>
            <a:ext cx="856140" cy="856140"/>
          </a:xfrm>
          <a:prstGeom prst="rect">
            <a:avLst/>
          </a:prstGeom>
        </p:spPr>
      </p:pic>
    </p:spTree>
    <p:extLst>
      <p:ext uri="{BB962C8B-B14F-4D97-AF65-F5344CB8AC3E}">
        <p14:creationId xmlns:p14="http://schemas.microsoft.com/office/powerpoint/2010/main" val="171503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3138591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1A3C3F5D-9F0A-4D26-898B-10DC4C85EEE6}" type="slidenum">
              <a:rPr lang="en-US" smtClean="0"/>
              <a:t>‹#›</a:t>
            </a:fld>
            <a:endParaRPr lang="en-US" dirty="0"/>
          </a:p>
        </p:txBody>
      </p:sp>
      <p:sp>
        <p:nvSpPr>
          <p:cNvPr id="7" name="Text Placeholder 6"/>
          <p:cNvSpPr>
            <a:spLocks noGrp="1"/>
          </p:cNvSpPr>
          <p:nvPr>
            <p:ph type="body" sz="quarter" idx="13" hasCustomPrompt="1"/>
          </p:nvPr>
        </p:nvSpPr>
        <p:spPr>
          <a:xfrm>
            <a:off x="17252" y="6190488"/>
            <a:ext cx="8307388"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Tree>
    <p:extLst>
      <p:ext uri="{BB962C8B-B14F-4D97-AF65-F5344CB8AC3E}">
        <p14:creationId xmlns:p14="http://schemas.microsoft.com/office/powerpoint/2010/main" val="136198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3671473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1841582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Tree>
    <p:extLst>
      <p:ext uri="{BB962C8B-B14F-4D97-AF65-F5344CB8AC3E}">
        <p14:creationId xmlns:p14="http://schemas.microsoft.com/office/powerpoint/2010/main" val="19223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Tree>
    <p:extLst>
      <p:ext uri="{BB962C8B-B14F-4D97-AF65-F5344CB8AC3E}">
        <p14:creationId xmlns:p14="http://schemas.microsoft.com/office/powerpoint/2010/main" val="354288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Tree>
    <p:extLst>
      <p:ext uri="{BB962C8B-B14F-4D97-AF65-F5344CB8AC3E}">
        <p14:creationId xmlns:p14="http://schemas.microsoft.com/office/powerpoint/2010/main" val="488515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3474857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hidden="1"/>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LowerBa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5934075"/>
            <a:ext cx="9144000" cy="923925"/>
          </a:xfrm>
          <a:prstGeom prst="rect">
            <a:avLst/>
          </a:prstGeom>
        </p:spPr>
      </p:pic>
      <p:pic>
        <p:nvPicPr>
          <p:cNvPr id="10" name="TopBa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a:xfrm>
            <a:off x="836761" y="99565"/>
            <a:ext cx="7955280" cy="480131"/>
          </a:xfrm>
          <a:prstGeom prst="rect">
            <a:avLst/>
          </a:prstGeom>
        </p:spPr>
        <p:txBody>
          <a:bodyPr vert="horz" lIns="182880" tIns="45720" rIns="91440" bIns="45720" rtlCol="0" anchor="t" anchorCtr="0">
            <a:spAutoFit/>
          </a:bodyPr>
          <a:lstStyle/>
          <a:p>
            <a:pPr marL="0" lvl="0"/>
            <a:r>
              <a:rPr lang="en-US" dirty="0" smtClean="0"/>
              <a:t>Click To Edit Master Title Style</a:t>
            </a:r>
            <a:endParaRPr lang="en-US" dirty="0"/>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6" name="Slide Number Placeholder 5"/>
          <p:cNvSpPr>
            <a:spLocks noGrp="1"/>
          </p:cNvSpPr>
          <p:nvPr>
            <p:ph type="sldNum" sz="quarter" idx="4"/>
          </p:nvPr>
        </p:nvSpPr>
        <p:spPr>
          <a:xfrm>
            <a:off x="3459192" y="6646189"/>
            <a:ext cx="2225616" cy="184666"/>
          </a:xfrm>
          <a:prstGeom prst="rect">
            <a:avLst/>
          </a:prstGeom>
        </p:spPr>
        <p:txBody>
          <a:bodyPr vert="horz" wrap="square" lIns="0" tIns="0" rIns="0" bIns="0" rtlCol="0" anchor="t" anchorCtr="0">
            <a:spAutoFit/>
          </a:bodyPr>
          <a:lstStyle>
            <a:lvl1pPr algn="ctr">
              <a:defRPr sz="1200" b="1">
                <a:solidFill>
                  <a:schemeClr val="tx1"/>
                </a:solidFill>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
        <p:nvSpPr>
          <p:cNvPr id="8"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a:t>
            </a:r>
            <a:endParaRPr lang="en-US" sz="900" b="1" dirty="0"/>
          </a:p>
        </p:txBody>
      </p:sp>
      <p:sp>
        <p:nvSpPr>
          <p:cNvPr id="7"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a:t>
            </a:r>
            <a:endParaRPr lang="en-US" sz="900" b="1" dirty="0">
              <a:solidFill>
                <a:schemeClr val="bg1"/>
              </a:solidFill>
            </a:endParaRPr>
          </a:p>
        </p:txBody>
      </p:sp>
      <p:pic>
        <p:nvPicPr>
          <p:cNvPr id="5" name="Picture 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315941" y="6128796"/>
            <a:ext cx="555373" cy="555373"/>
          </a:xfrm>
          <a:prstGeom prst="rect">
            <a:avLst/>
          </a:prstGeom>
        </p:spPr>
      </p:pic>
    </p:spTree>
    <p:extLst>
      <p:ext uri="{BB962C8B-B14F-4D97-AF65-F5344CB8AC3E}">
        <p14:creationId xmlns:p14="http://schemas.microsoft.com/office/powerpoint/2010/main" val="19996787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benning.army.mil/tenant/micc/content/PDF/How%20to%20become%20a%20Billing%20Official%20or%20Alt.pdf" TargetMode="External"/><Relationship Id="rId2" Type="http://schemas.openxmlformats.org/officeDocument/2006/relationships/hyperlink" Target="https://www.benning.army.mil/tenant/micc/GPC.html" TargetMode="External"/><Relationship Id="rId1" Type="http://schemas.openxmlformats.org/officeDocument/2006/relationships/slideLayout" Target="../slideLayouts/slideLayout2.xml"/><Relationship Id="rId4" Type="http://schemas.openxmlformats.org/officeDocument/2006/relationships/hyperlink" Target="http://www.benning.army.mil/tenant/micc/content/PDF/How%20to%20become%20a%20Cardholder.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mailto:earl.b.james.civ@mail.mil" TargetMode="External"/><Relationship Id="rId2" Type="http://schemas.openxmlformats.org/officeDocument/2006/relationships/hyperlink" Target="mailto:michelle.m.alexander.civ@mail.mi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ccess.usbank.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enning.army.mil/tenant/micc/"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unicor.gov/"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unicor.gov/"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vickie.l.smith.naf@mail.mi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earl.b.james.civ@mail.mil" TargetMode="External"/><Relationship Id="rId2" Type="http://schemas.openxmlformats.org/officeDocument/2006/relationships/hyperlink" Target="mailto:michelle.m.alexander.civ@mail.mil" TargetMode="External"/><Relationship Id="rId1" Type="http://schemas.openxmlformats.org/officeDocument/2006/relationships/slideLayout" Target="../slideLayouts/slideLayout2.xml"/><Relationship Id="rId4" Type="http://schemas.openxmlformats.org/officeDocument/2006/relationships/hyperlink" Target="mailto:louise.j.bethay2.civ@mail.mi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bt.access.usbank.com/" TargetMode="External"/><Relationship Id="rId2" Type="http://schemas.openxmlformats.org/officeDocument/2006/relationships/hyperlink" Target="http://www.dau.mil/default.asp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unicor.gov/"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mailto:usarmy.benning.imcom.mbx.g6-planning-support@mail.mil" TargetMode="External"/><Relationship Id="rId2" Type="http://schemas.openxmlformats.org/officeDocument/2006/relationships/hyperlink" Target="mailto:usarmy.benning.mcoe.mbx.g6-planning-support@mail.mil" TargetMode="External"/><Relationship Id="rId1" Type="http://schemas.openxmlformats.org/officeDocument/2006/relationships/slideLayout" Target="../slideLayouts/slideLayout2.xml"/><Relationship Id="rId4" Type="http://schemas.openxmlformats.org/officeDocument/2006/relationships/hyperlink" Target="mailto:ronald.w.nash2.civ@mail.mil"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gsaadvantage.gov/" TargetMode="External"/><Relationship Id="rId2" Type="http://schemas.openxmlformats.org/officeDocument/2006/relationships/hyperlink" Target="https://chess.army.mil/" TargetMode="External"/><Relationship Id="rId1" Type="http://schemas.openxmlformats.org/officeDocument/2006/relationships/slideLayout" Target="../slideLayouts/slideLayout2.xml"/><Relationship Id="rId5" Type="http://schemas.openxmlformats.org/officeDocument/2006/relationships/hyperlink" Target="https://www.eprobe.army.mil/enterprise-portal/web/itas/home" TargetMode="External"/><Relationship Id="rId4" Type="http://schemas.openxmlformats.org/officeDocument/2006/relationships/hyperlink" Target="https://www.eprobe.army.mil/urm/user/account/myAccount"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bt.access.usbank.com/" TargetMode="External"/><Relationship Id="rId2" Type="http://schemas.openxmlformats.org/officeDocument/2006/relationships/hyperlink" Target="http://www.dau.mil/default.asp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mailto:john.m.gray9.civ@mail.mil" TargetMode="External"/><Relationship Id="rId2" Type="http://schemas.openxmlformats.org/officeDocument/2006/relationships/hyperlink" Target="mailto:johnny.grier2.civ@mail.mi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john.m.gray9.civ@mail.mil" TargetMode="External"/><Relationship Id="rId2" Type="http://schemas.openxmlformats.org/officeDocument/2006/relationships/hyperlink" Target="mailto:johnny.grier2.civ@mail.mi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smartpay.gsa.gov/about-gsa-smartpay/tax-information/state-response-letter"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www.benning.army.mil/tenant/micc/GPC.html"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271828"/>
            <a:ext cx="1543050" cy="369332"/>
          </a:xfrm>
          <a:prstGeom prst="rect">
            <a:avLst/>
          </a:prstGeom>
          <a:noFill/>
        </p:spPr>
        <p:txBody>
          <a:bodyPr wrap="square" rtlCol="0">
            <a:spAutoFit/>
          </a:bodyPr>
          <a:lstStyle/>
          <a:p>
            <a:r>
              <a:rPr lang="en-US" sz="900" dirty="0" smtClean="0">
                <a:latin typeface="Arial" pitchFamily="34" charset="0"/>
                <a:cs typeface="Arial" pitchFamily="34" charset="0"/>
              </a:rPr>
              <a:t>Version Number 1</a:t>
            </a:r>
          </a:p>
          <a:p>
            <a:r>
              <a:rPr lang="en-US" sz="900" dirty="0" smtClean="0">
                <a:latin typeface="Arial" pitchFamily="34" charset="0"/>
                <a:cs typeface="Arial" pitchFamily="34" charset="0"/>
              </a:rPr>
              <a:t>As of 11 10 2017</a:t>
            </a:r>
            <a:endParaRPr lang="en-US" sz="900" dirty="0">
              <a:latin typeface="Arial" pitchFamily="34" charset="0"/>
              <a:cs typeface="Arial" pitchFamily="34" charset="0"/>
            </a:endParaRPr>
          </a:p>
        </p:txBody>
      </p:sp>
      <p:sp>
        <p:nvSpPr>
          <p:cNvPr id="13" name="TextBox 12"/>
          <p:cNvSpPr txBox="1"/>
          <p:nvPr/>
        </p:nvSpPr>
        <p:spPr>
          <a:xfrm>
            <a:off x="6038368" y="5650384"/>
            <a:ext cx="3035663" cy="838691"/>
          </a:xfrm>
          <a:prstGeom prst="rect">
            <a:avLst/>
          </a:prstGeom>
          <a:noFill/>
        </p:spPr>
        <p:txBody>
          <a:bodyPr wrap="square" rtlCol="0">
            <a:spAutoFit/>
          </a:bodyPr>
          <a:lstStyle/>
          <a:p>
            <a:pPr algn="ctr"/>
            <a:r>
              <a:rPr lang="en-US" b="1" dirty="0" smtClean="0">
                <a:latin typeface="Arial" pitchFamily="34" charset="0"/>
                <a:cs typeface="Arial" pitchFamily="34" charset="0"/>
              </a:rPr>
              <a:t>BG William M. </a:t>
            </a:r>
            <a:r>
              <a:rPr lang="en-US" b="1" dirty="0" err="1" smtClean="0">
                <a:latin typeface="Arial" pitchFamily="34" charset="0"/>
                <a:cs typeface="Arial" pitchFamily="34" charset="0"/>
              </a:rPr>
              <a:t>Boruff</a:t>
            </a:r>
            <a:endParaRPr lang="en-US" b="1" dirty="0" smtClean="0">
              <a:latin typeface="Arial" pitchFamily="34" charset="0"/>
              <a:cs typeface="Arial" pitchFamily="34" charset="0"/>
            </a:endParaRPr>
          </a:p>
          <a:p>
            <a:pPr algn="ctr">
              <a:spcBef>
                <a:spcPts val="300"/>
              </a:spcBef>
            </a:pPr>
            <a:r>
              <a:rPr lang="en-US" sz="1400" b="1" dirty="0" smtClean="0">
                <a:latin typeface="Arial" pitchFamily="34" charset="0"/>
                <a:cs typeface="Arial" pitchFamily="34" charset="0"/>
              </a:rPr>
              <a:t>Commanding General</a:t>
            </a:r>
          </a:p>
          <a:p>
            <a:pPr algn="ctr"/>
            <a:r>
              <a:rPr lang="en-US" sz="1400" b="1" dirty="0" smtClean="0">
                <a:latin typeface="Arial" pitchFamily="34" charset="0"/>
                <a:cs typeface="Arial" pitchFamily="34" charset="0"/>
              </a:rPr>
              <a:t>MICC Contracting Command</a:t>
            </a:r>
            <a:endParaRPr lang="en-US" sz="1400" b="1" dirty="0">
              <a:latin typeface="Arial" pitchFamily="34" charset="0"/>
              <a:cs typeface="Arial" pitchFamily="34" charset="0"/>
            </a:endParaRPr>
          </a:p>
        </p:txBody>
      </p:sp>
      <p:sp>
        <p:nvSpPr>
          <p:cNvPr id="10" name="Title 9"/>
          <p:cNvSpPr>
            <a:spLocks noGrp="1"/>
          </p:cNvSpPr>
          <p:nvPr>
            <p:ph type="ctrTitle"/>
          </p:nvPr>
        </p:nvSpPr>
        <p:spPr>
          <a:xfrm>
            <a:off x="511744" y="5262805"/>
            <a:ext cx="7155611" cy="969496"/>
          </a:xfrm>
        </p:spPr>
        <p:txBody>
          <a:bodyPr/>
          <a:lstStyle/>
          <a:p>
            <a:r>
              <a:rPr lang="en-US" dirty="0" smtClean="0">
                <a:effectLst>
                  <a:outerShdw blurRad="38100" dist="38100" dir="2700000" algn="tl">
                    <a:srgbClr val="000000">
                      <a:alpha val="43137"/>
                    </a:srgbClr>
                  </a:outerShdw>
                </a:effectLst>
              </a:rPr>
              <a:t>Government Purchase Card Training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2676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ACRONYMS USED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10</a:t>
            </a:fld>
            <a:endParaRPr lang="en-US" dirty="0"/>
          </a:p>
        </p:txBody>
      </p:sp>
      <p:sp>
        <p:nvSpPr>
          <p:cNvPr id="5" name="Content Placeholder 2"/>
          <p:cNvSpPr txBox="1">
            <a:spLocks noGrp="1"/>
          </p:cNvSpPr>
          <p:nvPr>
            <p:ph idx="1"/>
          </p:nvPr>
        </p:nvSpPr>
        <p:spPr>
          <a:xfrm>
            <a:off x="836760" y="711256"/>
            <a:ext cx="8307239" cy="4566987"/>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a:p>
            <a:r>
              <a:rPr lang="en-US" sz="2400" b="0" dirty="0" smtClean="0">
                <a:latin typeface="Arial" panose="020B0604020202020204" pitchFamily="34" charset="0"/>
                <a:cs typeface="Arial" panose="020B0604020202020204" pitchFamily="34" charset="0"/>
              </a:rPr>
              <a:t>(A)BO------------          - (Alternate) Billing Official</a:t>
            </a:r>
          </a:p>
          <a:p>
            <a:r>
              <a:rPr lang="en-US" sz="2400" b="0" dirty="0" smtClean="0">
                <a:latin typeface="Arial" panose="020B0604020202020204" pitchFamily="34" charset="0"/>
                <a:cs typeface="Arial" panose="020B0604020202020204" pitchFamily="34" charset="0"/>
              </a:rPr>
              <a:t>CH----------------          - Cardholder</a:t>
            </a:r>
          </a:p>
          <a:p>
            <a:r>
              <a:rPr lang="en-US" sz="2400" b="0" dirty="0" smtClean="0">
                <a:latin typeface="Arial" panose="020B0604020202020204" pitchFamily="34" charset="0"/>
                <a:cs typeface="Arial" panose="020B0604020202020204" pitchFamily="34" charset="0"/>
              </a:rPr>
              <a:t>A/OPC-----------          - Agency/Organization Program</a:t>
            </a:r>
          </a:p>
          <a:p>
            <a:pPr marL="0" indent="0">
              <a:buNone/>
            </a:pPr>
            <a:r>
              <a:rPr lang="en-US" sz="2400" b="0" dirty="0" smtClean="0">
                <a:latin typeface="Arial" panose="020B0604020202020204" pitchFamily="34" charset="0"/>
                <a:cs typeface="Arial" panose="020B0604020202020204" pitchFamily="34" charset="0"/>
              </a:rPr>
              <a:t>                                         Coordinator</a:t>
            </a:r>
          </a:p>
          <a:p>
            <a:r>
              <a:rPr lang="en-US" sz="2400" b="0" dirty="0" smtClean="0">
                <a:latin typeface="Arial" panose="020B0604020202020204" pitchFamily="34" charset="0"/>
                <a:cs typeface="Arial" panose="020B0604020202020204" pitchFamily="34" charset="0"/>
              </a:rPr>
              <a:t>DAU--------------          - Defense Acquisition University</a:t>
            </a:r>
          </a:p>
          <a:p>
            <a:r>
              <a:rPr lang="en-US" sz="2400" b="0" dirty="0" smtClean="0">
                <a:latin typeface="Arial" panose="020B0604020202020204" pitchFamily="34" charset="0"/>
                <a:cs typeface="Arial" panose="020B0604020202020204" pitchFamily="34" charset="0"/>
              </a:rPr>
              <a:t>GPC--------------          - Government Purchase Card</a:t>
            </a:r>
          </a:p>
          <a:p>
            <a:r>
              <a:rPr lang="en-US" sz="2400" b="0" dirty="0" smtClean="0">
                <a:latin typeface="Arial" panose="020B0604020202020204" pitchFamily="34" charset="0"/>
                <a:cs typeface="Arial" panose="020B0604020202020204" pitchFamily="34" charset="0"/>
              </a:rPr>
              <a:t>RM----------------          - Resource Manager (or Budget</a:t>
            </a:r>
          </a:p>
          <a:p>
            <a:pPr marL="0" indent="0">
              <a:buNone/>
            </a:pPr>
            <a:r>
              <a:rPr lang="en-US" sz="2400" b="0" dirty="0">
                <a:latin typeface="Arial" panose="020B0604020202020204" pitchFamily="34" charset="0"/>
                <a:cs typeface="Arial" panose="020B0604020202020204" pitchFamily="34" charset="0"/>
              </a:rPr>
              <a:t> </a:t>
            </a:r>
            <a:r>
              <a:rPr lang="en-US" sz="2400" b="0" dirty="0" smtClean="0">
                <a:latin typeface="Arial" panose="020B0604020202020204" pitchFamily="34" charset="0"/>
                <a:cs typeface="Arial" panose="020B0604020202020204" pitchFamily="34" charset="0"/>
              </a:rPr>
              <a:t>                                         Analyst) at DRM or G8</a:t>
            </a:r>
          </a:p>
          <a:p>
            <a:r>
              <a:rPr lang="en-US" sz="2400" b="0" dirty="0" smtClean="0">
                <a:latin typeface="Arial" panose="020B0604020202020204" pitchFamily="34" charset="0"/>
                <a:cs typeface="Arial" panose="020B0604020202020204" pitchFamily="34" charset="0"/>
              </a:rPr>
              <a:t>ACC--------------	       - Army Contracting Command</a:t>
            </a:r>
          </a:p>
          <a:p>
            <a:r>
              <a:rPr lang="en-US" sz="2400" b="0" dirty="0" smtClean="0">
                <a:latin typeface="Arial" panose="020B0604020202020204" pitchFamily="34" charset="0"/>
                <a:cs typeface="Arial" panose="020B0604020202020204" pitchFamily="34" charset="0"/>
              </a:rPr>
              <a:t>MICC-------------	       - Mission Installation Contracting            				Command</a:t>
            </a:r>
          </a:p>
        </p:txBody>
      </p:sp>
    </p:spTree>
    <p:extLst>
      <p:ext uri="{BB962C8B-B14F-4D97-AF65-F5344CB8AC3E}">
        <p14:creationId xmlns:p14="http://schemas.microsoft.com/office/powerpoint/2010/main" val="650670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771" y="104035"/>
            <a:ext cx="8437756" cy="480131"/>
          </a:xfrm>
        </p:spPr>
        <p:txBody>
          <a:bodyPr/>
          <a:lstStyle/>
          <a:p>
            <a:r>
              <a:rPr lang="en-US" dirty="0" smtClean="0"/>
              <a:t>WHAT IF I HAVE TO DISPUTE A TRANSACTION</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100</a:t>
            </a:fld>
            <a:endParaRPr lang="en-US" dirty="0"/>
          </a:p>
        </p:txBody>
      </p:sp>
      <p:sp>
        <p:nvSpPr>
          <p:cNvPr id="5" name="Rectangle 3"/>
          <p:cNvSpPr txBox="1">
            <a:spLocks noChangeArrowheads="1"/>
          </p:cNvSpPr>
          <p:nvPr/>
        </p:nvSpPr>
        <p:spPr>
          <a:xfrm>
            <a:off x="879436" y="970157"/>
            <a:ext cx="7839075"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First, try to resolve with vendor</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If it cannot be resolved, dispute online</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You can dispute electronically by going to</a:t>
            </a:r>
          </a:p>
          <a:p>
            <a:pPr lvl="1"/>
            <a:r>
              <a:rPr lang="en-US" sz="2400" dirty="0" smtClean="0">
                <a:latin typeface="Arial" panose="020B0604020202020204" pitchFamily="34" charset="0"/>
                <a:cs typeface="Arial" panose="020B0604020202020204" pitchFamily="34" charset="0"/>
              </a:rPr>
              <a:t>Transaction Management</a:t>
            </a:r>
          </a:p>
          <a:p>
            <a:pPr lvl="1"/>
            <a:r>
              <a:rPr lang="en-US" sz="2400" dirty="0" smtClean="0">
                <a:latin typeface="Arial" panose="020B0604020202020204" pitchFamily="34" charset="0"/>
                <a:cs typeface="Arial" panose="020B0604020202020204" pitchFamily="34" charset="0"/>
              </a:rPr>
              <a:t>Transaction List</a:t>
            </a:r>
          </a:p>
          <a:p>
            <a:pPr lvl="1"/>
            <a:r>
              <a:rPr lang="en-US" sz="2400" dirty="0" smtClean="0">
                <a:latin typeface="Arial" panose="020B0604020202020204" pitchFamily="34" charset="0"/>
                <a:cs typeface="Arial" panose="020B0604020202020204" pitchFamily="34" charset="0"/>
              </a:rPr>
              <a:t>Click on Transaction</a:t>
            </a:r>
          </a:p>
          <a:p>
            <a:pPr lvl="1"/>
            <a:r>
              <a:rPr lang="en-US" sz="2400" dirty="0" smtClean="0">
                <a:latin typeface="Arial" panose="020B0604020202020204" pitchFamily="34" charset="0"/>
                <a:cs typeface="Arial" panose="020B0604020202020204" pitchFamily="34" charset="0"/>
              </a:rPr>
              <a:t>Under Summary Tab, Click on Dispute</a:t>
            </a:r>
          </a:p>
          <a:p>
            <a:pPr lvl="1"/>
            <a:r>
              <a:rPr lang="en-US" sz="2400" dirty="0" smtClean="0">
                <a:latin typeface="Arial" panose="020B0604020202020204" pitchFamily="34" charset="0"/>
                <a:cs typeface="Arial" panose="020B0604020202020204" pitchFamily="34" charset="0"/>
              </a:rPr>
              <a:t>Follow instructions for requirements</a:t>
            </a:r>
          </a:p>
        </p:txBody>
      </p:sp>
    </p:spTree>
    <p:extLst>
      <p:ext uri="{BB962C8B-B14F-4D97-AF65-F5344CB8AC3E}">
        <p14:creationId xmlns:p14="http://schemas.microsoft.com/office/powerpoint/2010/main" val="8621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ARE MY LIMITS?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101</a:t>
            </a:fld>
            <a:endParaRPr lang="en-US" dirty="0"/>
          </a:p>
        </p:txBody>
      </p:sp>
      <p:sp>
        <p:nvSpPr>
          <p:cNvPr id="5" name="Rectangle 3"/>
          <p:cNvSpPr txBox="1">
            <a:spLocks noChangeArrowheads="1"/>
          </p:cNvSpPr>
          <p:nvPr/>
        </p:nvSpPr>
        <p:spPr>
          <a:xfrm>
            <a:off x="836761" y="1024377"/>
            <a:ext cx="7850039" cy="5181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In Access Online Go To:</a:t>
            </a:r>
          </a:p>
          <a:p>
            <a:pPr lvl="1"/>
            <a:r>
              <a:rPr lang="en-US" sz="2400" dirty="0" smtClean="0">
                <a:latin typeface="Arial" panose="020B0604020202020204" pitchFamily="34" charset="0"/>
                <a:cs typeface="Arial" panose="020B0604020202020204" pitchFamily="34" charset="0"/>
              </a:rPr>
              <a:t>Account Information</a:t>
            </a:r>
          </a:p>
          <a:p>
            <a:pPr lvl="1"/>
            <a:r>
              <a:rPr lang="en-US" sz="2400" dirty="0" smtClean="0">
                <a:latin typeface="Arial" panose="020B0604020202020204" pitchFamily="34" charset="0"/>
                <a:cs typeface="Arial" panose="020B0604020202020204" pitchFamily="34" charset="0"/>
              </a:rPr>
              <a:t>Account Profile</a:t>
            </a:r>
          </a:p>
          <a:p>
            <a:pPr lvl="1"/>
            <a:r>
              <a:rPr lang="en-US" sz="2400" dirty="0" smtClean="0">
                <a:latin typeface="Arial" panose="020B0604020202020204" pitchFamily="34" charset="0"/>
                <a:cs typeface="Arial" panose="020B0604020202020204" pitchFamily="34" charset="0"/>
              </a:rPr>
              <a:t>Authorization Limits</a:t>
            </a:r>
          </a:p>
          <a:p>
            <a:pPr lvl="2"/>
            <a:r>
              <a:rPr lang="en-US" dirty="0" smtClean="0">
                <a:solidFill>
                  <a:srgbClr val="FF0000"/>
                </a:solidFill>
                <a:latin typeface="Arial" panose="020B0604020202020204" pitchFamily="34" charset="0"/>
                <a:cs typeface="Arial" panose="020B0604020202020204" pitchFamily="34" charset="0"/>
              </a:rPr>
              <a:t>For Cardholders</a:t>
            </a:r>
          </a:p>
          <a:p>
            <a:pPr lvl="2"/>
            <a:r>
              <a:rPr lang="en-US" dirty="0" smtClean="0">
                <a:latin typeface="Arial" panose="020B0604020202020204" pitchFamily="34" charset="0"/>
                <a:cs typeface="Arial" panose="020B0604020202020204" pitchFamily="34" charset="0"/>
              </a:rPr>
              <a:t>Credit Limit = Your Monthly Limit</a:t>
            </a:r>
          </a:p>
          <a:p>
            <a:pPr lvl="2"/>
            <a:r>
              <a:rPr lang="en-US" dirty="0" smtClean="0">
                <a:latin typeface="Arial" panose="020B0604020202020204" pitchFamily="34" charset="0"/>
                <a:cs typeface="Arial" panose="020B0604020202020204" pitchFamily="34" charset="0"/>
              </a:rPr>
              <a:t>Single Purchase Limit</a:t>
            </a:r>
          </a:p>
          <a:p>
            <a:pPr lvl="2"/>
            <a:r>
              <a:rPr lang="en-US" dirty="0" smtClean="0">
                <a:solidFill>
                  <a:srgbClr val="FF0000"/>
                </a:solidFill>
                <a:latin typeface="Arial" panose="020B0604020202020204" pitchFamily="34" charset="0"/>
                <a:cs typeface="Arial" panose="020B0604020202020204" pitchFamily="34" charset="0"/>
              </a:rPr>
              <a:t>For Billing Officials</a:t>
            </a:r>
          </a:p>
          <a:p>
            <a:pPr lvl="2"/>
            <a:r>
              <a:rPr lang="en-US" dirty="0" smtClean="0">
                <a:latin typeface="Arial" panose="020B0604020202020204" pitchFamily="34" charset="0"/>
                <a:cs typeface="Arial" panose="020B0604020202020204" pitchFamily="34" charset="0"/>
              </a:rPr>
              <a:t>Cycle Dollar = Your Monthly Limit </a:t>
            </a:r>
          </a:p>
          <a:p>
            <a:pPr lvl="2"/>
            <a:r>
              <a:rPr lang="en-US" dirty="0" smtClean="0">
                <a:latin typeface="Arial" panose="020B0604020202020204" pitchFamily="34" charset="0"/>
                <a:cs typeface="Arial" panose="020B0604020202020204" pitchFamily="34" charset="0"/>
              </a:rPr>
              <a:t>Credit Limit = 3 x Credit Limit (Quarterly Limit)</a:t>
            </a:r>
          </a:p>
          <a:p>
            <a:pPr lvl="2"/>
            <a:r>
              <a:rPr lang="en-US" dirty="0" smtClean="0">
                <a:latin typeface="Arial" panose="020B0604020202020204" pitchFamily="34" charset="0"/>
                <a:cs typeface="Arial" panose="020B0604020202020204" pitchFamily="34" charset="0"/>
              </a:rPr>
              <a:t>Single Purchase Limit</a:t>
            </a:r>
          </a:p>
          <a:p>
            <a:pPr lvl="2"/>
            <a:endParaRPr lang="en-US" dirty="0" smtClean="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289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99" y="104035"/>
            <a:ext cx="8742629" cy="424732"/>
          </a:xfrm>
        </p:spPr>
        <p:txBody>
          <a:bodyPr/>
          <a:lstStyle/>
          <a:p>
            <a:pPr algn="ctr"/>
            <a:r>
              <a:rPr lang="en-US" sz="2400" dirty="0" smtClean="0"/>
              <a:t>WHY DID I GET A DECLINE/PAYMENT REJECTION?</a:t>
            </a:r>
            <a:endParaRPr lang="en-US" sz="2400" dirty="0"/>
          </a:p>
        </p:txBody>
      </p:sp>
      <p:sp>
        <p:nvSpPr>
          <p:cNvPr id="4" name="Slide Number Placeholder 3"/>
          <p:cNvSpPr>
            <a:spLocks noGrp="1"/>
          </p:cNvSpPr>
          <p:nvPr>
            <p:ph type="sldNum" sz="quarter" idx="12"/>
          </p:nvPr>
        </p:nvSpPr>
        <p:spPr/>
        <p:txBody>
          <a:bodyPr/>
          <a:lstStyle/>
          <a:p>
            <a:fld id="{1A3C3F5D-9F0A-4D26-898B-10DC4C85EEE6}" type="slidenum">
              <a:rPr lang="en-US" smtClean="0"/>
              <a:t>102</a:t>
            </a:fld>
            <a:endParaRPr lang="en-US" dirty="0"/>
          </a:p>
        </p:txBody>
      </p:sp>
      <p:sp>
        <p:nvSpPr>
          <p:cNvPr id="5" name="Content Placeholder 2"/>
          <p:cNvSpPr txBox="1">
            <a:spLocks/>
          </p:cNvSpPr>
          <p:nvPr/>
        </p:nvSpPr>
        <p:spPr>
          <a:xfrm>
            <a:off x="828674" y="971965"/>
            <a:ext cx="7839075" cy="5257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smtClean="0">
                <a:latin typeface="Arial" panose="020B0604020202020204" pitchFamily="34" charset="0"/>
                <a:cs typeface="Arial" panose="020B0604020202020204" pitchFamily="34" charset="0"/>
              </a:rPr>
              <a:t>Log into Access Online to check your limits, go to:</a:t>
            </a:r>
          </a:p>
          <a:p>
            <a:pPr marL="0" indent="0">
              <a:buNone/>
              <a:defRPr/>
            </a:pPr>
            <a:r>
              <a:rPr lang="en-US" sz="2400" dirty="0" smtClean="0">
                <a:latin typeface="Arial" panose="020B0604020202020204" pitchFamily="34" charset="0"/>
                <a:cs typeface="Arial" panose="020B0604020202020204" pitchFamily="34" charset="0"/>
              </a:rPr>
              <a:t>     -  Account Information</a:t>
            </a:r>
          </a:p>
          <a:p>
            <a:pPr marL="0" indent="0">
              <a:buNone/>
              <a:defRPr/>
            </a:pPr>
            <a:r>
              <a:rPr lang="en-US" sz="2400" dirty="0" smtClean="0">
                <a:latin typeface="Arial" panose="020B0604020202020204" pitchFamily="34" charset="0"/>
                <a:cs typeface="Arial" panose="020B0604020202020204" pitchFamily="34" charset="0"/>
              </a:rPr>
              <a:t>     -  Profile</a:t>
            </a:r>
          </a:p>
          <a:p>
            <a:pPr marL="457200" lvl="1" indent="0">
              <a:buNone/>
              <a:defRPr/>
            </a:pPr>
            <a:endParaRPr lang="en-US" sz="2400" dirty="0" smtClean="0">
              <a:latin typeface="Arial" panose="020B0604020202020204" pitchFamily="34" charset="0"/>
              <a:cs typeface="Arial" panose="020B0604020202020204" pitchFamily="34" charset="0"/>
            </a:endParaRPr>
          </a:p>
          <a:p>
            <a:pPr>
              <a:defRPr/>
            </a:pPr>
            <a:r>
              <a:rPr lang="en-US" sz="2400" dirty="0" smtClean="0">
                <a:latin typeface="Arial" panose="020B0604020202020204" pitchFamily="34" charset="0"/>
                <a:cs typeface="Arial" panose="020B0604020202020204" pitchFamily="34" charset="0"/>
              </a:rPr>
              <a:t>Authorization Limits</a:t>
            </a:r>
          </a:p>
          <a:p>
            <a:pPr lvl="1">
              <a:defRPr/>
            </a:pPr>
            <a:r>
              <a:rPr lang="en-US" sz="2400" dirty="0" smtClean="0">
                <a:latin typeface="Arial" panose="020B0604020202020204" pitchFamily="34" charset="0"/>
                <a:cs typeface="Arial" panose="020B0604020202020204" pitchFamily="34" charset="0"/>
              </a:rPr>
              <a:t>If $1 = </a:t>
            </a:r>
            <a:r>
              <a:rPr lang="en-US" sz="2400" dirty="0" smtClean="0">
                <a:solidFill>
                  <a:srgbClr val="FF0000"/>
                </a:solidFill>
                <a:latin typeface="Arial" panose="020B0604020202020204" pitchFamily="34" charset="0"/>
                <a:cs typeface="Arial" panose="020B0604020202020204" pitchFamily="34" charset="0"/>
              </a:rPr>
              <a:t>Single Purchase Limit, your account is suspended, call the GPC Team</a:t>
            </a:r>
            <a:endParaRPr lang="en-US" dirty="0" smtClean="0">
              <a:solidFill>
                <a:srgbClr val="FF0000"/>
              </a:solidFill>
              <a:latin typeface="Arial" panose="020B0604020202020204" pitchFamily="34" charset="0"/>
              <a:cs typeface="Arial" panose="020B0604020202020204" pitchFamily="34" charset="0"/>
            </a:endParaRPr>
          </a:p>
          <a:p>
            <a:pPr lvl="1">
              <a:defRPr/>
            </a:pPr>
            <a:r>
              <a:rPr lang="en-US" sz="2400" dirty="0" smtClean="0">
                <a:latin typeface="Arial" panose="020B0604020202020204" pitchFamily="34" charset="0"/>
                <a:cs typeface="Arial" panose="020B0604020202020204" pitchFamily="34" charset="0"/>
              </a:rPr>
              <a:t>If $1 = </a:t>
            </a:r>
            <a:r>
              <a:rPr lang="en-US" sz="2400" dirty="0" smtClean="0">
                <a:solidFill>
                  <a:srgbClr val="FF0000"/>
                </a:solidFill>
                <a:latin typeface="Arial" panose="020B0604020202020204" pitchFamily="34" charset="0"/>
                <a:cs typeface="Arial" panose="020B0604020202020204" pitchFamily="34" charset="0"/>
              </a:rPr>
              <a:t>Cycle Limit or Credit Limit, you are restricted from spending, call your Budget Analyst</a:t>
            </a:r>
          </a:p>
          <a:p>
            <a:pPr lvl="1">
              <a:defRPr/>
            </a:pPr>
            <a:r>
              <a:rPr lang="en-US" sz="2400" dirty="0" smtClean="0">
                <a:latin typeface="Arial" panose="020B0604020202020204" pitchFamily="34" charset="0"/>
                <a:cs typeface="Arial" panose="020B0604020202020204" pitchFamily="34" charset="0"/>
              </a:rPr>
              <a:t>You can also look up your Available Credit, Billing Officials can look up their limits and their cardholder’s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59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CLARIFICATION</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103</a:t>
            </a:fld>
            <a:endParaRPr lang="en-US" dirty="0"/>
          </a:p>
        </p:txBody>
      </p:sp>
      <p:sp>
        <p:nvSpPr>
          <p:cNvPr id="5" name="Rectangle 3"/>
          <p:cNvSpPr txBox="1">
            <a:spLocks noChangeArrowheads="1"/>
          </p:cNvSpPr>
          <p:nvPr/>
        </p:nvSpPr>
        <p:spPr>
          <a:xfrm>
            <a:off x="836761" y="1159789"/>
            <a:ext cx="8229600" cy="548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To help you identify whether your purchase is a supply, service, or construction requirement, review the definitions provided on the following slides</a:t>
            </a:r>
          </a:p>
        </p:txBody>
      </p:sp>
    </p:spTree>
    <p:extLst>
      <p:ext uri="{BB962C8B-B14F-4D97-AF65-F5344CB8AC3E}">
        <p14:creationId xmlns:p14="http://schemas.microsoft.com/office/powerpoint/2010/main" val="1836658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SUPPLY DEFINITION</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104</a:t>
            </a:fld>
            <a:endParaRPr lang="en-US" dirty="0"/>
          </a:p>
        </p:txBody>
      </p:sp>
      <p:sp>
        <p:nvSpPr>
          <p:cNvPr id="5" name="Rectangle 3"/>
          <p:cNvSpPr txBox="1">
            <a:spLocks noChangeArrowheads="1"/>
          </p:cNvSpPr>
          <p:nvPr/>
        </p:nvSpPr>
        <p:spPr>
          <a:xfrm>
            <a:off x="836760" y="1219200"/>
            <a:ext cx="7850039" cy="541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Supply:  All property except land or interest in land.  Tangible, i.e., desks, chairs, paper, pencils, etc.  </a:t>
            </a:r>
          </a:p>
        </p:txBody>
      </p:sp>
    </p:spTree>
    <p:extLst>
      <p:ext uri="{BB962C8B-B14F-4D97-AF65-F5344CB8AC3E}">
        <p14:creationId xmlns:p14="http://schemas.microsoft.com/office/powerpoint/2010/main" val="4179265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SERVICE DEFINITION</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105</a:t>
            </a:fld>
            <a:endParaRPr lang="en-US" dirty="0"/>
          </a:p>
        </p:txBody>
      </p:sp>
      <p:sp>
        <p:nvSpPr>
          <p:cNvPr id="5" name="Rectangle 3"/>
          <p:cNvSpPr txBox="1">
            <a:spLocks noChangeArrowheads="1"/>
          </p:cNvSpPr>
          <p:nvPr/>
        </p:nvSpPr>
        <p:spPr>
          <a:xfrm>
            <a:off x="836761" y="1095375"/>
            <a:ext cx="7850039"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smtClean="0">
                <a:latin typeface="Arial" panose="020B0604020202020204" pitchFamily="34" charset="0"/>
                <a:cs typeface="Arial" panose="020B0604020202020204" pitchFamily="34" charset="0"/>
              </a:rPr>
              <a:t>Service:  Directly engages the time and effort of a contractor whose primary purpose is to perform an identifiable task rather than to furnish an end item of supply.  A service may be either a non-personal or personal.  It can also cover services performed by either professional or non-professional personnel whether on an individual or organizational basis.  Some of the areas in which service contracts are found include:  maintenance, overhaul, repair, servicing, rehabilitation, salvage, modernization, or modification of supplies, systems, or equipment.  Purchases shall not be processed to pay for performance of an inherently governmental function.</a:t>
            </a:r>
          </a:p>
        </p:txBody>
      </p:sp>
    </p:spTree>
    <p:extLst>
      <p:ext uri="{BB962C8B-B14F-4D97-AF65-F5344CB8AC3E}">
        <p14:creationId xmlns:p14="http://schemas.microsoft.com/office/powerpoint/2010/main" val="3681521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SERVICE DIFINITION</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106</a:t>
            </a:fld>
            <a:endParaRPr lang="en-US" dirty="0"/>
          </a:p>
        </p:txBody>
      </p:sp>
      <p:sp>
        <p:nvSpPr>
          <p:cNvPr id="5" name="Rectangle 3"/>
          <p:cNvSpPr txBox="1">
            <a:spLocks noChangeArrowheads="1"/>
          </p:cNvSpPr>
          <p:nvPr/>
        </p:nvSpPr>
        <p:spPr>
          <a:xfrm>
            <a:off x="836761" y="1057275"/>
            <a:ext cx="7850039" cy="541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Non-personal services:  The personnel rendering the services are not subject to the supervision and control usually prevailing in relationships between the Government and its employees</a:t>
            </a:r>
          </a:p>
        </p:txBody>
      </p:sp>
    </p:spTree>
    <p:extLst>
      <p:ext uri="{BB962C8B-B14F-4D97-AF65-F5344CB8AC3E}">
        <p14:creationId xmlns:p14="http://schemas.microsoft.com/office/powerpoint/2010/main" val="2784215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CONSTRUCTION DEFINITION</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107</a:t>
            </a:fld>
            <a:endParaRPr lang="en-US" dirty="0"/>
          </a:p>
        </p:txBody>
      </p:sp>
      <p:sp>
        <p:nvSpPr>
          <p:cNvPr id="5" name="Rectangle 3"/>
          <p:cNvSpPr txBox="1">
            <a:spLocks noChangeArrowheads="1"/>
          </p:cNvSpPr>
          <p:nvPr/>
        </p:nvSpPr>
        <p:spPr>
          <a:xfrm>
            <a:off x="836761" y="676569"/>
            <a:ext cx="7850039" cy="55914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200" dirty="0" smtClean="0">
                <a:latin typeface="Arial" panose="020B0604020202020204" pitchFamily="34" charset="0"/>
                <a:cs typeface="Arial" panose="020B0604020202020204" pitchFamily="34" charset="0"/>
              </a:rPr>
              <a:t>Construction:  Construction, alteration, or repair (including dredging, excavating, and painting) of buildings, structures, or other real property.  For purposes of this definition, the terms “buildings, structures, or other real property” include, but are not limited to, improvements of all types, such as bridges, dams, plants, highways, parkways, streets, subways, tunnels, sewers, mains, power lines, cemeteries, pumping stations, railways, airport facilities, terminals, docks, piers, wharves, ways, lighthouses, buoys, jetties, breakwaters, levees, canals, and channels.  Construction does not include the manufacture, production, furnishing, construction, alteration, repair, processing, or assembling of vessels, aircraft, or other kinds of personal property.</a:t>
            </a:r>
          </a:p>
          <a:p>
            <a:pPr>
              <a:lnSpc>
                <a:spcPct val="80000"/>
              </a:lnSpc>
            </a:pPr>
            <a:endParaRPr lang="en-US" sz="2200" dirty="0" smtClean="0">
              <a:latin typeface="Arial" panose="020B0604020202020204" pitchFamily="34" charset="0"/>
              <a:cs typeface="Arial" panose="020B0604020202020204" pitchFamily="34" charset="0"/>
            </a:endParaRPr>
          </a:p>
          <a:p>
            <a:pPr>
              <a:lnSpc>
                <a:spcPct val="80000"/>
              </a:lnSpc>
            </a:pPr>
            <a:r>
              <a:rPr lang="en-US" sz="2200" dirty="0">
                <a:latin typeface="Arial" panose="020B0604020202020204" pitchFamily="34" charset="0"/>
                <a:cs typeface="Arial" panose="020B0604020202020204" pitchFamily="34" charset="0"/>
              </a:rPr>
              <a:t>NOTE: All construction requirements must be processed through your DPW Project Manager for approval.  That approval must be in the GPC file.  If the requirement exceeds $2,000, it must be submitted through PR Web to the Fort Benning MICC.  </a:t>
            </a:r>
            <a:r>
              <a:rPr lang="en-US" sz="2200" dirty="0">
                <a:solidFill>
                  <a:srgbClr val="FF0000"/>
                </a:solidFill>
                <a:latin typeface="Arial" panose="020B0604020202020204" pitchFamily="34" charset="0"/>
                <a:cs typeface="Arial" panose="020B0604020202020204" pitchFamily="34" charset="0"/>
              </a:rPr>
              <a:t>Do not split it into small segments in order to use the GPC!</a:t>
            </a:r>
          </a:p>
          <a:p>
            <a:pPr>
              <a:lnSpc>
                <a:spcPct val="80000"/>
              </a:lnSpc>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115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WARNING</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108</a:t>
            </a:fld>
            <a:endParaRPr lang="en-US" dirty="0"/>
          </a:p>
        </p:txBody>
      </p:sp>
      <p:sp>
        <p:nvSpPr>
          <p:cNvPr id="5" name="Rectangle 3"/>
          <p:cNvSpPr txBox="1">
            <a:spLocks noChangeArrowheads="1"/>
          </p:cNvSpPr>
          <p:nvPr/>
        </p:nvSpPr>
        <p:spPr>
          <a:xfrm>
            <a:off x="789602" y="942975"/>
            <a:ext cx="8002439"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smtClean="0">
                <a:solidFill>
                  <a:srgbClr val="FF0000"/>
                </a:solidFill>
                <a:latin typeface="Arial" panose="020B0604020202020204" pitchFamily="34" charset="0"/>
                <a:cs typeface="Arial" panose="020B0604020202020204" pitchFamily="34" charset="0"/>
              </a:rPr>
              <a:t>The spending limits are set by statutes and </a:t>
            </a:r>
            <a:r>
              <a:rPr lang="en-US" sz="2400" b="1" u="sng" dirty="0" smtClean="0">
                <a:solidFill>
                  <a:srgbClr val="FF0000"/>
                </a:solidFill>
                <a:latin typeface="Arial" panose="020B0604020202020204" pitchFamily="34" charset="0"/>
                <a:cs typeface="Arial" panose="020B0604020202020204" pitchFamily="34" charset="0"/>
              </a:rPr>
              <a:t>will not be exceeded! </a:t>
            </a:r>
          </a:p>
          <a:p>
            <a:pPr lvl="1">
              <a:lnSpc>
                <a:spcPct val="90000"/>
              </a:lnSpc>
            </a:pPr>
            <a:r>
              <a:rPr lang="en-US" sz="2400" dirty="0" smtClean="0">
                <a:latin typeface="Arial" panose="020B0604020202020204" pitchFamily="34" charset="0"/>
                <a:cs typeface="Arial" panose="020B0604020202020204" pitchFamily="34" charset="0"/>
              </a:rPr>
              <a:t>Supplies ($3,500), services ($2,500) and construction ($2,000)</a:t>
            </a:r>
          </a:p>
          <a:p>
            <a:pPr lvl="1">
              <a:lnSpc>
                <a:spcPct val="90000"/>
              </a:lnSpc>
              <a:buFont typeface="Wingdings" pitchFamily="2" charset="2"/>
              <a:buNone/>
            </a:pPr>
            <a:endParaRPr lang="en-US" sz="2400" b="1" u="sng" dirty="0" smtClean="0">
              <a:latin typeface="Arial" panose="020B0604020202020204" pitchFamily="34" charset="0"/>
              <a:cs typeface="Arial" panose="020B0604020202020204" pitchFamily="34" charset="0"/>
            </a:endParaRPr>
          </a:p>
          <a:p>
            <a:pPr>
              <a:lnSpc>
                <a:spcPct val="90000"/>
              </a:lnSpc>
            </a:pPr>
            <a:r>
              <a:rPr lang="en-US" sz="2400" dirty="0" smtClean="0">
                <a:solidFill>
                  <a:srgbClr val="FF0000"/>
                </a:solidFill>
                <a:latin typeface="Arial" panose="020B0604020202020204" pitchFamily="34" charset="0"/>
                <a:cs typeface="Arial" panose="020B0604020202020204" pitchFamily="34" charset="0"/>
              </a:rPr>
              <a:t>Any misuse of the GPC may result in account suspension or termination which may affect your mission</a:t>
            </a:r>
          </a:p>
        </p:txBody>
      </p:sp>
    </p:spTree>
    <p:extLst>
      <p:ext uri="{BB962C8B-B14F-4D97-AF65-F5344CB8AC3E}">
        <p14:creationId xmlns:p14="http://schemas.microsoft.com/office/powerpoint/2010/main" val="1138604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a:lstStyle/>
          <a:p>
            <a:r>
              <a:rPr lang="en-US" dirty="0" smtClean="0"/>
              <a:t>            HOW TO BECOME A BO OR CH</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109</a:t>
            </a:fld>
            <a:endParaRPr lang="en-US" dirty="0"/>
          </a:p>
        </p:txBody>
      </p:sp>
      <p:sp>
        <p:nvSpPr>
          <p:cNvPr id="5" name="Rectangle 3"/>
          <p:cNvSpPr txBox="1">
            <a:spLocks noChangeArrowheads="1"/>
          </p:cNvSpPr>
          <p:nvPr/>
        </p:nvSpPr>
        <p:spPr>
          <a:xfrm>
            <a:off x="912961" y="704850"/>
            <a:ext cx="8231039" cy="43735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sz="2400" b="1" dirty="0" smtClean="0">
              <a:solidFill>
                <a:srgbClr val="FF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FontTx/>
              <a:buNone/>
            </a:pPr>
            <a:r>
              <a:rPr lang="en-US" sz="2400" b="1" dirty="0" smtClean="0">
                <a:solidFill>
                  <a:srgbClr val="FF0000"/>
                </a:solidFill>
                <a:latin typeface="Arial" panose="020B0604020202020204" pitchFamily="34" charset="0"/>
                <a:cs typeface="Arial" panose="020B0604020202020204" pitchFamily="34" charset="0"/>
              </a:rPr>
              <a:t>You are NOT automatically setup when you leave this class</a:t>
            </a:r>
          </a:p>
          <a:p>
            <a:pPr>
              <a:buFontTx/>
              <a:buNone/>
            </a:pPr>
            <a:r>
              <a:rPr lang="en-US" sz="2400" dirty="0" smtClean="0">
                <a:latin typeface="Arial" panose="020B0604020202020204" pitchFamily="34" charset="0"/>
                <a:cs typeface="Arial" panose="020B0604020202020204" pitchFamily="34" charset="0"/>
              </a:rPr>
              <a:t>Go to GPC Website: </a:t>
            </a:r>
          </a:p>
          <a:p>
            <a:pPr>
              <a:buFontTx/>
              <a:buNone/>
            </a:pPr>
            <a:r>
              <a:rPr lang="en-US" sz="2400" dirty="0" smtClean="0">
                <a:latin typeface="Arial" panose="020B0604020202020204" pitchFamily="34" charset="0"/>
                <a:cs typeface="Arial" panose="020B0604020202020204" pitchFamily="34" charset="0"/>
                <a:hlinkClick r:id="rId2"/>
              </a:rPr>
              <a:t>https://www.benning.army.mil/tenant/micc/GPC.html</a:t>
            </a:r>
            <a:endParaRPr lang="en-US" sz="2400" dirty="0" smtClean="0">
              <a:latin typeface="Arial" panose="020B0604020202020204" pitchFamily="34" charset="0"/>
              <a:cs typeface="Arial" panose="020B0604020202020204" pitchFamily="34" charset="0"/>
            </a:endParaRPr>
          </a:p>
          <a:p>
            <a:pPr>
              <a:buFont typeface="Wingdings" pitchFamily="2" charset="2"/>
              <a:buNone/>
            </a:pPr>
            <a:endParaRPr lang="en-US" sz="2400" dirty="0" smtClean="0">
              <a:latin typeface="Arial" panose="020B0604020202020204" pitchFamily="34" charset="0"/>
              <a:cs typeface="Arial" panose="020B0604020202020204" pitchFamily="34" charset="0"/>
            </a:endParaRPr>
          </a:p>
          <a:p>
            <a:pPr>
              <a:buFont typeface="Wingdings" pitchFamily="2" charset="2"/>
              <a:buNone/>
            </a:pPr>
            <a:r>
              <a:rPr lang="en-US" sz="2400" dirty="0" smtClean="0">
                <a:latin typeface="Arial" panose="020B0604020202020204" pitchFamily="34" charset="0"/>
                <a:cs typeface="Arial" panose="020B0604020202020204" pitchFamily="34" charset="0"/>
              </a:rPr>
              <a:t>Scroll Down</a:t>
            </a:r>
          </a:p>
          <a:p>
            <a:pPr>
              <a:buFont typeface="Wingdings" pitchFamily="2" charset="2"/>
              <a:buNone/>
            </a:pPr>
            <a:endParaRPr lang="en-US" sz="2400" dirty="0" smtClean="0">
              <a:latin typeface="Arial" panose="020B0604020202020204" pitchFamily="34" charset="0"/>
              <a:cs typeface="Arial" panose="020B0604020202020204" pitchFamily="34" charset="0"/>
            </a:endParaRPr>
          </a:p>
          <a:p>
            <a:pPr>
              <a:buFont typeface="Wingdings" pitchFamily="2" charset="2"/>
              <a:buNone/>
            </a:pPr>
            <a:r>
              <a:rPr lang="en-US" sz="2400" dirty="0" smtClean="0">
                <a:latin typeface="Arial" panose="020B0604020202020204" pitchFamily="34" charset="0"/>
                <a:cs typeface="Arial" panose="020B0604020202020204" pitchFamily="34" charset="0"/>
              </a:rPr>
              <a:t>Go to the appropriate link:</a:t>
            </a:r>
          </a:p>
          <a:p>
            <a:pPr>
              <a:buFont typeface="Arial" pitchFamily="34" charset="0"/>
              <a:buNone/>
            </a:pP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hlinkClick r:id="rId3" action="ppaction://hlinkfile"/>
              </a:rPr>
              <a:t>How to become a GPC Billing Official or GPC Alternate Billing Official</a:t>
            </a:r>
            <a:r>
              <a:rPr lang="en-US" sz="24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or  </a:t>
            </a:r>
            <a:r>
              <a:rPr lang="en-US" sz="2400" b="1" dirty="0" smtClean="0">
                <a:latin typeface="Arial" panose="020B0604020202020204" pitchFamily="34" charset="0"/>
                <a:cs typeface="Arial" panose="020B0604020202020204" pitchFamily="34" charset="0"/>
                <a:hlinkClick r:id="rId4" action="ppaction://hlinkfile"/>
              </a:rPr>
              <a:t>How to become a Fort Benning GPC Cardholder</a:t>
            </a:r>
            <a:endParaRPr lang="en-US" sz="2400" b="1" dirty="0" smtClean="0">
              <a:latin typeface="Arial" panose="020B0604020202020204" pitchFamily="34" charset="0"/>
              <a:cs typeface="Arial" panose="020B0604020202020204" pitchFamily="34" charset="0"/>
            </a:endParaRPr>
          </a:p>
          <a:p>
            <a:pPr>
              <a:buFont typeface="Wingdings" pitchFamily="2" charset="2"/>
              <a:buNone/>
            </a:pPr>
            <a:endParaRPr lang="en-US" sz="2400" dirty="0" smtClean="0">
              <a:latin typeface="Arial" panose="020B0604020202020204" pitchFamily="34" charset="0"/>
              <a:cs typeface="Arial" panose="020B0604020202020204" pitchFamily="34" charset="0"/>
            </a:endParaRPr>
          </a:p>
          <a:p>
            <a:pPr>
              <a:buFont typeface="Wingdings" pitchFamily="2" charset="2"/>
              <a:buNone/>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351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a:lstStyle/>
          <a:p>
            <a:r>
              <a:rPr lang="en-US" dirty="0" smtClean="0"/>
              <a:t>         SYSTEMS USED WITH THE GPC</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11</a:t>
            </a:fld>
            <a:endParaRPr lang="en-US" dirty="0"/>
          </a:p>
        </p:txBody>
      </p:sp>
      <p:sp>
        <p:nvSpPr>
          <p:cNvPr id="5" name="Content Placeholder 4"/>
          <p:cNvSpPr>
            <a:spLocks noGrp="1"/>
          </p:cNvSpPr>
          <p:nvPr>
            <p:ph idx="1"/>
          </p:nvPr>
        </p:nvSpPr>
        <p:spPr>
          <a:xfrm>
            <a:off x="836761" y="997007"/>
            <a:ext cx="7772400" cy="6104235"/>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FF0000"/>
                </a:solidFill>
                <a:latin typeface="Arial" panose="020B0604020202020204" pitchFamily="34" charset="0"/>
                <a:cs typeface="Arial" panose="020B0604020202020204" pitchFamily="34" charset="0"/>
              </a:rPr>
              <a:t>US Bank Access Online</a:t>
            </a:r>
          </a:p>
          <a:p>
            <a:pPr marL="339725" lvl="1" indent="0">
              <a:buNone/>
            </a:pPr>
            <a:r>
              <a:rPr lang="en-US" dirty="0"/>
              <a:t>–</a:t>
            </a:r>
            <a:r>
              <a:rPr lang="en-US" sz="2400" dirty="0" smtClean="0">
                <a:latin typeface="Arial" panose="020B0604020202020204" pitchFamily="34" charset="0"/>
                <a:cs typeface="Arial" panose="020B0604020202020204" pitchFamily="34" charset="0"/>
              </a:rPr>
              <a:t>  Used to Match, Approve, Final Approve, Certify   Statement</a:t>
            </a:r>
          </a:p>
          <a:p>
            <a:pPr lvl="1"/>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rgbClr val="FF0000"/>
                </a:solidFill>
                <a:latin typeface="Arial" panose="020B0604020202020204" pitchFamily="34" charset="0"/>
                <a:cs typeface="Arial" panose="020B0604020202020204" pitchFamily="34" charset="0"/>
              </a:rPr>
              <a:t>GFEBS</a:t>
            </a:r>
          </a:p>
          <a:p>
            <a:pPr marL="0" indent="0">
              <a:buNone/>
            </a:pPr>
            <a:r>
              <a:rPr lang="en-US" dirty="0">
                <a:solidFill>
                  <a:srgbClr val="FF0000"/>
                </a:solidFill>
              </a:rPr>
              <a:t> </a:t>
            </a:r>
            <a:r>
              <a:rPr lang="en-US" dirty="0" smtClean="0">
                <a:solidFill>
                  <a:srgbClr val="FF0000"/>
                </a:solidFill>
              </a:rPr>
              <a:t>  </a:t>
            </a:r>
            <a:r>
              <a:rPr lang="en-US" sz="2400" dirty="0" smtClean="0">
                <a:solidFill>
                  <a:srgbClr val="FF0000"/>
                </a:solidFill>
                <a:latin typeface="Arial" panose="020B0604020202020204" pitchFamily="34" charset="0"/>
                <a:cs typeface="Arial" panose="020B0604020202020204" pitchFamily="34" charset="0"/>
              </a:rPr>
              <a:t>   </a:t>
            </a:r>
            <a:r>
              <a:rPr lang="en-US" sz="2400" b="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Implemented </a:t>
            </a:r>
            <a:r>
              <a:rPr lang="en-US" sz="2400" dirty="0">
                <a:latin typeface="Arial" panose="020B0604020202020204" pitchFamily="34" charset="0"/>
                <a:cs typeface="Arial" panose="020B0604020202020204" pitchFamily="34" charset="0"/>
              </a:rPr>
              <a:t>20 JUN 2013</a:t>
            </a:r>
          </a:p>
          <a:p>
            <a:pPr marL="339725" lvl="1" indent="0">
              <a:buNone/>
            </a:pPr>
            <a:r>
              <a:rPr lang="en-US" sz="2400" dirty="0" smtClean="0">
                <a:latin typeface="Arial" panose="020B0604020202020204" pitchFamily="34" charset="0"/>
                <a:cs typeface="Arial" panose="020B0604020202020204" pitchFamily="34" charset="0"/>
              </a:rPr>
              <a:t>  – Except </a:t>
            </a:r>
            <a:r>
              <a:rPr lang="en-US" sz="2400" dirty="0">
                <a:latin typeface="Arial" panose="020B0604020202020204" pitchFamily="34" charset="0"/>
                <a:cs typeface="Arial" panose="020B0604020202020204" pitchFamily="34" charset="0"/>
              </a:rPr>
              <a:t>USASOC</a:t>
            </a:r>
          </a:p>
          <a:p>
            <a:pPr marL="339725" lvl="1" indent="0">
              <a:buNone/>
            </a:pPr>
            <a:r>
              <a:rPr lang="en-US" sz="2400" dirty="0" smtClean="0">
                <a:latin typeface="Arial" panose="020B0604020202020204" pitchFamily="34" charset="0"/>
                <a:cs typeface="Arial" panose="020B0604020202020204" pitchFamily="34" charset="0"/>
              </a:rPr>
              <a:t>  – Used </a:t>
            </a:r>
            <a:r>
              <a:rPr lang="en-US" sz="2400" dirty="0">
                <a:latin typeface="Arial" panose="020B0604020202020204" pitchFamily="34" charset="0"/>
                <a:cs typeface="Arial" panose="020B0604020202020204" pitchFamily="34" charset="0"/>
              </a:rPr>
              <a:t>to Create e-Orders</a:t>
            </a:r>
          </a:p>
          <a:p>
            <a:pPr lvl="1"/>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FF0000"/>
                </a:solidFill>
                <a:latin typeface="Arial" panose="020B0604020202020204" pitchFamily="34" charset="0"/>
                <a:cs typeface="Arial" panose="020B0604020202020204" pitchFamily="34" charset="0"/>
              </a:rPr>
              <a:t>PCOLS</a:t>
            </a:r>
          </a:p>
          <a:p>
            <a:pPr marL="339725" lvl="1" indent="0">
              <a:buNone/>
            </a:pPr>
            <a:r>
              <a:rPr lang="en-US" sz="2400" dirty="0" smtClean="0">
                <a:latin typeface="Arial" panose="020B0604020202020204" pitchFamily="34" charset="0"/>
                <a:cs typeface="Arial" panose="020B0604020202020204" pitchFamily="34" charset="0"/>
              </a:rPr>
              <a:t>  – Implementation </a:t>
            </a:r>
            <a:r>
              <a:rPr lang="en-US" sz="2400" dirty="0">
                <a:latin typeface="Arial" panose="020B0604020202020204" pitchFamily="34" charset="0"/>
                <a:cs typeface="Arial" panose="020B0604020202020204" pitchFamily="34" charset="0"/>
              </a:rPr>
              <a:t>date…Completed July 2014</a:t>
            </a:r>
          </a:p>
          <a:p>
            <a:pPr marL="339725" lvl="1" indent="0">
              <a:buNone/>
            </a:pPr>
            <a:r>
              <a:rPr lang="en-US" sz="2400" dirty="0" smtClean="0">
                <a:latin typeface="Arial" panose="020B0604020202020204" pitchFamily="34" charset="0"/>
                <a:cs typeface="Arial" panose="020B0604020202020204" pitchFamily="34" charset="0"/>
              </a:rPr>
              <a:t>  – Used </a:t>
            </a:r>
            <a:r>
              <a:rPr lang="en-US" sz="2400" dirty="0">
                <a:latin typeface="Arial" panose="020B0604020202020204" pitchFamily="34" charset="0"/>
                <a:cs typeface="Arial" panose="020B0604020202020204" pitchFamily="34" charset="0"/>
              </a:rPr>
              <a:t>for Data Mining and </a:t>
            </a:r>
            <a:r>
              <a:rPr lang="en-US" sz="2400" dirty="0" smtClean="0">
                <a:latin typeface="Arial" panose="020B0604020202020204" pitchFamily="34" charset="0"/>
                <a:cs typeface="Arial" panose="020B0604020202020204" pitchFamily="34" charset="0"/>
              </a:rPr>
              <a:t>Auditing</a:t>
            </a:r>
          </a:p>
          <a:p>
            <a:pPr marL="339725" lvl="1" indent="0">
              <a:buNone/>
            </a:pPr>
            <a:r>
              <a:rPr lang="en-US" sz="2400" dirty="0" smtClean="0">
                <a:latin typeface="Arial" panose="020B0604020202020204" pitchFamily="34" charset="0"/>
                <a:cs typeface="Arial" panose="020B0604020202020204" pitchFamily="34" charset="0"/>
              </a:rPr>
              <a:t>  – Account Maintenance</a:t>
            </a: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buNone/>
            </a:pPr>
            <a:endParaRPr lang="en-US" dirty="0"/>
          </a:p>
        </p:txBody>
      </p:sp>
    </p:spTree>
    <p:extLst>
      <p:ext uri="{BB962C8B-B14F-4D97-AF65-F5344CB8AC3E}">
        <p14:creationId xmlns:p14="http://schemas.microsoft.com/office/powerpoint/2010/main" val="2677164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PCOLS PURCHASE CARD ONLINE SYSTEM</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110</a:t>
            </a:fld>
            <a:endParaRPr lang="en-US" dirty="0"/>
          </a:p>
        </p:txBody>
      </p:sp>
      <p:sp>
        <p:nvSpPr>
          <p:cNvPr id="5" name="Content Placeholder 1"/>
          <p:cNvSpPr txBox="1">
            <a:spLocks/>
          </p:cNvSpPr>
          <p:nvPr/>
        </p:nvSpPr>
        <p:spPr>
          <a:xfrm>
            <a:off x="889381" y="945245"/>
            <a:ext cx="7850039" cy="497930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The enactment of Public Law (PL) 112-194, dated October 5, 2012, "Government Charge Card Abuse Prevention Act of 2012" has led to several changes being incorporated into the PCOLS applications</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One of the primary requirements of the law is to </a:t>
            </a:r>
            <a:r>
              <a:rPr lang="en-US" sz="2400" dirty="0" smtClean="0">
                <a:solidFill>
                  <a:srgbClr val="FF0000"/>
                </a:solidFill>
                <a:latin typeface="Arial" panose="020B0604020202020204" pitchFamily="34" charset="0"/>
                <a:cs typeface="Arial" panose="020B0604020202020204" pitchFamily="34" charset="0"/>
              </a:rPr>
              <a:t>eliminate</a:t>
            </a:r>
            <a:r>
              <a:rPr lang="en-US" sz="2400" dirty="0" smtClean="0">
                <a:solidFill>
                  <a:srgbClr val="FF66FF"/>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and/or </a:t>
            </a:r>
            <a:r>
              <a:rPr lang="en-US" sz="2400" dirty="0" smtClean="0">
                <a:solidFill>
                  <a:srgbClr val="FF0000"/>
                </a:solidFill>
                <a:latin typeface="Arial" panose="020B0604020202020204" pitchFamily="34" charset="0"/>
                <a:cs typeface="Arial" panose="020B0604020202020204" pitchFamily="34" charset="0"/>
              </a:rPr>
              <a:t>reduce “risk” </a:t>
            </a:r>
            <a:r>
              <a:rPr lang="en-US" sz="2400" dirty="0" smtClean="0">
                <a:latin typeface="Arial" panose="020B0604020202020204" pitchFamily="34" charset="0"/>
                <a:cs typeface="Arial" panose="020B0604020202020204" pitchFamily="34" charset="0"/>
              </a:rPr>
              <a:t>within the GPC program when individuals retire or separate as well as transfer to other DOD sites</a:t>
            </a:r>
          </a:p>
        </p:txBody>
      </p:sp>
    </p:spTree>
    <p:extLst>
      <p:ext uri="{BB962C8B-B14F-4D97-AF65-F5344CB8AC3E}">
        <p14:creationId xmlns:p14="http://schemas.microsoft.com/office/powerpoint/2010/main" val="3435966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PCOLS PURCHASE CARD ONLINE SYSTEM</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111</a:t>
            </a:fld>
            <a:endParaRPr lang="en-US" dirty="0"/>
          </a:p>
        </p:txBody>
      </p:sp>
      <p:sp>
        <p:nvSpPr>
          <p:cNvPr id="5" name="Content Placeholder 1"/>
          <p:cNvSpPr txBox="1">
            <a:spLocks/>
          </p:cNvSpPr>
          <p:nvPr/>
        </p:nvSpPr>
        <p:spPr>
          <a:xfrm>
            <a:off x="836761" y="428625"/>
            <a:ext cx="7850038" cy="515906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Automatic Cancellation of Account If:</a:t>
            </a:r>
          </a:p>
          <a:p>
            <a:pPr lvl="1"/>
            <a:r>
              <a:rPr lang="en-US" sz="2400" dirty="0" smtClean="0">
                <a:latin typeface="Arial" panose="020B0604020202020204" pitchFamily="34" charset="0"/>
                <a:cs typeface="Arial" panose="020B0604020202020204" pitchFamily="34" charset="0"/>
              </a:rPr>
              <a:t>Retiring or Separating</a:t>
            </a:r>
          </a:p>
          <a:p>
            <a:pPr lvl="1"/>
            <a:r>
              <a:rPr lang="en-US" sz="2400" dirty="0" smtClean="0">
                <a:latin typeface="Arial" panose="020B0604020202020204" pitchFamily="34" charset="0"/>
                <a:cs typeface="Arial" panose="020B0604020202020204" pitchFamily="34" charset="0"/>
              </a:rPr>
              <a:t>Your personnel records report a change to DEERS</a:t>
            </a:r>
          </a:p>
          <a:p>
            <a:pPr lvl="1"/>
            <a:r>
              <a:rPr lang="en-US" sz="2400" dirty="0" smtClean="0">
                <a:latin typeface="Arial" panose="020B0604020202020204" pitchFamily="34" charset="0"/>
                <a:cs typeface="Arial" panose="020B0604020202020204" pitchFamily="34" charset="0"/>
              </a:rPr>
              <a:t>Change in service affiliation (</a:t>
            </a:r>
            <a:r>
              <a:rPr lang="en-US" sz="2400" dirty="0" err="1" smtClean="0">
                <a:latin typeface="Arial" panose="020B0604020202020204" pitchFamily="34" charset="0"/>
                <a:cs typeface="Arial" panose="020B0604020202020204" pitchFamily="34" charset="0"/>
              </a:rPr>
              <a:t>ie</a:t>
            </a:r>
            <a:r>
              <a:rPr lang="en-US" sz="2400" dirty="0" smtClean="0">
                <a:latin typeface="Arial" panose="020B0604020202020204" pitchFamily="34" charset="0"/>
                <a:cs typeface="Arial" panose="020B0604020202020204" pitchFamily="34" charset="0"/>
              </a:rPr>
              <a:t>. Army to Air Force or Active Duty to Civilian)</a:t>
            </a:r>
          </a:p>
          <a:p>
            <a:pPr lvl="1"/>
            <a:r>
              <a:rPr lang="en-US" sz="2400" dirty="0" smtClean="0">
                <a:latin typeface="Arial" panose="020B0604020202020204" pitchFamily="34" charset="0"/>
                <a:cs typeface="Arial" panose="020B0604020202020204" pitchFamily="34" charset="0"/>
              </a:rPr>
              <a:t>Expired CAC Card</a:t>
            </a:r>
          </a:p>
          <a:p>
            <a:pPr lvl="1"/>
            <a:r>
              <a:rPr lang="en-US" sz="2400" dirty="0">
                <a:latin typeface="Arial" panose="020B0604020202020204" pitchFamily="34" charset="0"/>
                <a:cs typeface="Arial" panose="020B0604020202020204" pitchFamily="34" charset="0"/>
              </a:rPr>
              <a:t>Active Duty, Guard, Reservist </a:t>
            </a:r>
          </a:p>
          <a:p>
            <a:pPr lvl="2"/>
            <a:r>
              <a:rPr lang="en-US" dirty="0">
                <a:latin typeface="Arial" panose="020B0604020202020204" pitchFamily="34" charset="0"/>
                <a:cs typeface="Arial" panose="020B0604020202020204" pitchFamily="34" charset="0"/>
              </a:rPr>
              <a:t>Changes to </a:t>
            </a:r>
            <a:r>
              <a:rPr lang="en-US" dirty="0" smtClean="0">
                <a:latin typeface="Arial" panose="020B0604020202020204" pitchFamily="34" charset="0"/>
                <a:cs typeface="Arial" panose="020B0604020202020204" pitchFamily="34" charset="0"/>
              </a:rPr>
              <a:t>UIC</a:t>
            </a:r>
          </a:p>
          <a:p>
            <a:pPr lvl="1"/>
            <a:r>
              <a:rPr lang="en-US" sz="2400" dirty="0">
                <a:latin typeface="Arial" panose="020B0604020202020204" pitchFamily="34" charset="0"/>
                <a:cs typeface="Arial" panose="020B0604020202020204" pitchFamily="34" charset="0"/>
              </a:rPr>
              <a:t>Civilian Employees</a:t>
            </a:r>
          </a:p>
          <a:p>
            <a:pPr lvl="2"/>
            <a:r>
              <a:rPr lang="en-US" dirty="0">
                <a:latin typeface="Arial" panose="020B0604020202020204" pitchFamily="34" charset="0"/>
                <a:cs typeface="Arial" panose="020B0604020202020204" pitchFamily="34" charset="0"/>
              </a:rPr>
              <a:t>Nature of Action code (</a:t>
            </a:r>
            <a:r>
              <a:rPr lang="en-US" dirty="0" err="1">
                <a:latin typeface="Arial" panose="020B0604020202020204" pitchFamily="34" charset="0"/>
                <a:cs typeface="Arial" panose="020B0604020202020204" pitchFamily="34" charset="0"/>
              </a:rPr>
              <a:t>ie</a:t>
            </a:r>
            <a:r>
              <a:rPr lang="en-US" dirty="0">
                <a:latin typeface="Arial" panose="020B0604020202020204" pitchFamily="34" charset="0"/>
                <a:cs typeface="Arial" panose="020B0604020202020204" pitchFamily="34" charset="0"/>
              </a:rPr>
              <a:t>. Transfer, Reassignment, Suspension, Termination, Position Change, Change in Duty Station)</a:t>
            </a:r>
          </a:p>
          <a:p>
            <a:pPr lvl="2"/>
            <a:endParaRPr lang="en-US" dirty="0">
              <a:latin typeface="Arial" panose="020B0604020202020204" pitchFamily="34" charset="0"/>
              <a:cs typeface="Arial" panose="020B0604020202020204" pitchFamily="34" charset="0"/>
            </a:endParaRPr>
          </a:p>
          <a:p>
            <a:pPr lvl="1"/>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07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PCOLS PURCHASE CARD ONLINE SYSTEM</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112</a:t>
            </a:fld>
            <a:endParaRPr lang="en-US" dirty="0"/>
          </a:p>
        </p:txBody>
      </p:sp>
      <p:sp>
        <p:nvSpPr>
          <p:cNvPr id="5" name="Content Placeholder 1"/>
          <p:cNvSpPr txBox="1">
            <a:spLocks/>
          </p:cNvSpPr>
          <p:nvPr/>
        </p:nvSpPr>
        <p:spPr>
          <a:xfrm>
            <a:off x="836761" y="584167"/>
            <a:ext cx="7850039" cy="58526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New Account Setup:</a:t>
            </a:r>
          </a:p>
          <a:p>
            <a:pPr lvl="1"/>
            <a:r>
              <a:rPr lang="en-US" sz="2400" dirty="0" smtClean="0">
                <a:latin typeface="Arial" panose="020B0604020202020204" pitchFamily="34" charset="0"/>
                <a:cs typeface="Arial" panose="020B0604020202020204" pitchFamily="34" charset="0"/>
              </a:rPr>
              <a:t>Send GPC Team (A/OPC’s) </a:t>
            </a:r>
            <a:r>
              <a:rPr lang="en-US" sz="2400" dirty="0" smtClean="0">
                <a:solidFill>
                  <a:srgbClr val="FF0000"/>
                </a:solidFill>
                <a:latin typeface="Arial" panose="020B0604020202020204" pitchFamily="34" charset="0"/>
                <a:cs typeface="Arial" panose="020B0604020202020204" pitchFamily="34" charset="0"/>
              </a:rPr>
              <a:t>COMPLETE</a:t>
            </a:r>
            <a:r>
              <a:rPr lang="en-US" sz="2400" dirty="0" smtClean="0">
                <a:latin typeface="Arial" panose="020B0604020202020204" pitchFamily="34" charset="0"/>
                <a:cs typeface="Arial" panose="020B0604020202020204" pitchFamily="34" charset="0"/>
              </a:rPr>
              <a:t> Billing Official or Cardholder packet, </a:t>
            </a:r>
            <a:r>
              <a:rPr lang="en-US" sz="2400" dirty="0" smtClean="0">
                <a:solidFill>
                  <a:srgbClr val="FF0000"/>
                </a:solidFill>
                <a:latin typeface="Arial" panose="020B0604020202020204" pitchFamily="34" charset="0"/>
                <a:cs typeface="Arial" panose="020B0604020202020204" pitchFamily="34" charset="0"/>
              </a:rPr>
              <a:t>incomplete packets will NOT be accepted</a:t>
            </a:r>
          </a:p>
          <a:p>
            <a:pPr marL="457200" lvl="1" indent="0">
              <a:buNone/>
            </a:pPr>
            <a:endParaRPr lang="en-US" sz="2400" dirty="0" smtClean="0">
              <a:latin typeface="Arial" panose="020B0604020202020204" pitchFamily="34" charset="0"/>
              <a:cs typeface="Arial" panose="020B0604020202020204" pitchFamily="34" charset="0"/>
            </a:endParaRPr>
          </a:p>
          <a:p>
            <a:pPr lvl="1"/>
            <a:r>
              <a:rPr lang="en-US" sz="2400" u="sng" dirty="0" smtClean="0">
                <a:solidFill>
                  <a:srgbClr val="FF0000"/>
                </a:solidFill>
                <a:latin typeface="Arial" panose="020B0604020202020204" pitchFamily="34" charset="0"/>
                <a:cs typeface="Arial" panose="020B0604020202020204" pitchFamily="34" charset="0"/>
              </a:rPr>
              <a:t>Only</a:t>
            </a:r>
            <a:r>
              <a:rPr lang="en-US" sz="2400" dirty="0" smtClean="0">
                <a:solidFill>
                  <a:srgbClr val="FF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A/OPC will initiate the setup once the packet is received</a:t>
            </a:r>
          </a:p>
          <a:p>
            <a:pPr lvl="1"/>
            <a:endParaRPr lang="en-US" sz="2400" dirty="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MICC Director will approve all packets prior to setup and issue a Delegation of Authority Memo</a:t>
            </a:r>
          </a:p>
          <a:p>
            <a:pPr lvl="1"/>
            <a:endParaRPr lang="en-US" sz="2400" dirty="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Once the signed memo is received from the Billing Official or Cardholder, the A/OPC will initiate the setup process in PCOLS</a:t>
            </a:r>
          </a:p>
          <a:p>
            <a:pPr lvl="1"/>
            <a:endParaRPr lang="en-US" sz="2400" dirty="0">
              <a:latin typeface="Arial" panose="020B0604020202020204" pitchFamily="34" charset="0"/>
              <a:cs typeface="Arial" panose="020B0604020202020204" pitchFamily="34" charset="0"/>
            </a:endParaRPr>
          </a:p>
          <a:p>
            <a:pPr lvl="1"/>
            <a:endParaRPr lang="en-US" sz="2400" dirty="0" smtClean="0">
              <a:latin typeface="Arial" panose="020B0604020202020204" pitchFamily="34" charset="0"/>
              <a:cs typeface="Arial" panose="020B0604020202020204" pitchFamily="34" charset="0"/>
            </a:endParaRPr>
          </a:p>
          <a:p>
            <a:pPr marL="457200" lvl="1" indent="0">
              <a:buNone/>
            </a:pPr>
            <a:endParaRPr lang="en-US" sz="2400" dirty="0">
              <a:latin typeface="Arial" panose="020B0604020202020204" pitchFamily="34" charset="0"/>
              <a:cs typeface="Arial" panose="020B0604020202020204" pitchFamily="34" charset="0"/>
            </a:endParaRPr>
          </a:p>
          <a:p>
            <a:pPr marL="457200" lvl="1" indent="0">
              <a:buNone/>
            </a:pPr>
            <a:endParaRPr lang="en-US" sz="2400" dirty="0" smtClean="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smtClean="0">
              <a:latin typeface="Arial" panose="020B0604020202020204" pitchFamily="34" charset="0"/>
              <a:cs typeface="Arial" panose="020B0604020202020204" pitchFamily="34" charset="0"/>
            </a:endParaRPr>
          </a:p>
          <a:p>
            <a:pPr marL="457200" lvl="1" indent="0">
              <a:buNone/>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375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PCOLS PURCHASE CARD ON LINE SYSTEM</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113</a:t>
            </a:fld>
            <a:endParaRPr lang="en-US" dirty="0"/>
          </a:p>
        </p:txBody>
      </p:sp>
      <p:sp>
        <p:nvSpPr>
          <p:cNvPr id="5" name="Content Placeholder 1"/>
          <p:cNvSpPr txBox="1">
            <a:spLocks/>
          </p:cNvSpPr>
          <p:nvPr/>
        </p:nvSpPr>
        <p:spPr>
          <a:xfrm>
            <a:off x="937726" y="990600"/>
            <a:ext cx="7753350" cy="5029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New Account </a:t>
            </a:r>
            <a:r>
              <a:rPr lang="en-US" sz="2400" dirty="0" smtClean="0">
                <a:latin typeface="Arial" panose="020B0604020202020204" pitchFamily="34" charset="0"/>
                <a:cs typeface="Arial" panose="020B0604020202020204" pitchFamily="34" charset="0"/>
              </a:rPr>
              <a:t>Setup (cont’d):</a:t>
            </a:r>
          </a:p>
          <a:p>
            <a:pPr marL="0" indent="0">
              <a:buNone/>
            </a:pPr>
            <a:endParaRPr lang="en-US" sz="2400" dirty="0" smtClean="0">
              <a:latin typeface="Arial" panose="020B0604020202020204" pitchFamily="34" charset="0"/>
              <a:cs typeface="Arial" panose="020B0604020202020204" pitchFamily="34" charset="0"/>
            </a:endParaRPr>
          </a:p>
          <a:p>
            <a:pPr marL="457200" lvl="1" indent="0">
              <a:buNone/>
            </a:pPr>
            <a:r>
              <a:rPr lang="en-US" sz="2400" dirty="0" smtClean="0">
                <a:latin typeface="Arial" panose="020B0604020202020204" pitchFamily="34" charset="0"/>
                <a:cs typeface="Arial" panose="020B0604020202020204" pitchFamily="34" charset="0"/>
              </a:rPr>
              <a:t>-  A/OPC will add your roles to EMMA</a:t>
            </a:r>
          </a:p>
          <a:p>
            <a:pPr lvl="1">
              <a:buFont typeface="Arial" pitchFamily="34" charset="0"/>
              <a:buNone/>
            </a:pPr>
            <a:endParaRPr lang="en-US" sz="2400" dirty="0">
              <a:latin typeface="Arial" panose="020B0604020202020204" pitchFamily="34" charset="0"/>
              <a:cs typeface="Arial" panose="020B0604020202020204" pitchFamily="34" charset="0"/>
            </a:endParaRPr>
          </a:p>
          <a:p>
            <a:pPr lvl="1">
              <a:buFontTx/>
              <a:buChar char="-"/>
            </a:pPr>
            <a:r>
              <a:rPr lang="en-US" sz="2400" dirty="0" smtClean="0">
                <a:latin typeface="Arial" panose="020B0604020202020204" pitchFamily="34" charset="0"/>
                <a:cs typeface="Arial" panose="020B0604020202020204" pitchFamily="34" charset="0"/>
              </a:rPr>
              <a:t>Billing Official / Alt Billing Official, Cardholder, Billing Official Supervisor &amp; Cardholder Supervisor will receive a PCOLS no reply email and ALL must redeem tokens</a:t>
            </a:r>
          </a:p>
          <a:p>
            <a:pPr marL="457200" lvl="1" indent="0">
              <a:buNone/>
            </a:pPr>
            <a:endParaRPr lang="en-US" sz="2400" dirty="0" smtClean="0">
              <a:latin typeface="Arial" panose="020B0604020202020204" pitchFamily="34" charset="0"/>
              <a:cs typeface="Arial" panose="020B0604020202020204" pitchFamily="34" charset="0"/>
            </a:endParaRPr>
          </a:p>
          <a:p>
            <a:pPr lvl="1">
              <a:buFontTx/>
              <a:buChar char="-"/>
            </a:pPr>
            <a:r>
              <a:rPr lang="en-US" sz="2400" dirty="0" smtClean="0">
                <a:latin typeface="Arial" panose="020B0604020202020204" pitchFamily="34" charset="0"/>
                <a:cs typeface="Arial" panose="020B0604020202020204" pitchFamily="34" charset="0"/>
              </a:rPr>
              <a:t>Account is setup when all PCOLS actions have been completed </a:t>
            </a:r>
          </a:p>
          <a:p>
            <a:pPr marL="457200" lvl="1"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307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QUESTIONS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114</a:t>
            </a:fld>
            <a:endParaRPr lang="en-US" dirty="0"/>
          </a:p>
        </p:txBody>
      </p:sp>
      <p:sp>
        <p:nvSpPr>
          <p:cNvPr id="5" name="Rectangle 3"/>
          <p:cNvSpPr txBox="1">
            <a:spLocks noChangeArrowheads="1"/>
          </p:cNvSpPr>
          <p:nvPr/>
        </p:nvSpPr>
        <p:spPr>
          <a:xfrm>
            <a:off x="889381" y="1127950"/>
            <a:ext cx="7850039" cy="4974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If you have questions regarding the material in this presentation, refer them to your Ft Benning A/OPC’s:</a:t>
            </a:r>
          </a:p>
          <a:p>
            <a:pPr lvl="1"/>
            <a:endParaRPr lang="en-US" sz="2400" dirty="0" smtClean="0">
              <a:latin typeface="Arial" panose="020B0604020202020204" pitchFamily="34" charset="0"/>
              <a:cs typeface="Arial" panose="020B0604020202020204" pitchFamily="34" charset="0"/>
            </a:endParaRPr>
          </a:p>
          <a:p>
            <a:pPr>
              <a:buFont typeface="Wingdings" pitchFamily="2" charset="2"/>
              <a:buNone/>
            </a:pPr>
            <a:r>
              <a:rPr lang="en-US" sz="2400" dirty="0" smtClean="0">
                <a:latin typeface="Arial" panose="020B0604020202020204" pitchFamily="34" charset="0"/>
                <a:cs typeface="Arial" panose="020B0604020202020204" pitchFamily="34" charset="0"/>
              </a:rPr>
              <a:t>	</a:t>
            </a:r>
            <a:r>
              <a:rPr lang="en-US" sz="2400" dirty="0" smtClean="0">
                <a:effectLst>
                  <a:glow rad="101600">
                    <a:schemeClr val="bg1">
                      <a:alpha val="60000"/>
                    </a:schemeClr>
                  </a:glow>
                </a:effectLst>
                <a:latin typeface="Arial" panose="020B0604020202020204" pitchFamily="34" charset="0"/>
                <a:cs typeface="Arial" panose="020B0604020202020204" pitchFamily="34" charset="0"/>
              </a:rPr>
              <a:t>Michelle Alexander</a:t>
            </a:r>
          </a:p>
          <a:p>
            <a:pPr marL="457200" lvl="1" indent="0">
              <a:buFont typeface="Arial" pitchFamily="34" charset="0"/>
              <a:buNone/>
            </a:pPr>
            <a:r>
              <a:rPr lang="en-US" sz="2400" dirty="0" smtClean="0">
                <a:effectLst>
                  <a:glow rad="101600">
                    <a:schemeClr val="bg1">
                      <a:alpha val="60000"/>
                    </a:schemeClr>
                  </a:glow>
                </a:effectLst>
                <a:latin typeface="Arial" panose="020B0604020202020204" pitchFamily="34" charset="0"/>
                <a:cs typeface="Arial" panose="020B0604020202020204" pitchFamily="34" charset="0"/>
              </a:rPr>
              <a:t>(706) 545-2277</a:t>
            </a:r>
          </a:p>
          <a:p>
            <a:pPr marL="457200" lvl="1" indent="0">
              <a:buFont typeface="Arial" pitchFamily="34" charset="0"/>
              <a:buNone/>
            </a:pPr>
            <a:r>
              <a:rPr lang="en-US" sz="2400" dirty="0" smtClean="0">
                <a:solidFill>
                  <a:srgbClr val="FF66FF"/>
                </a:solidFill>
                <a:effectLst>
                  <a:glow rad="101600">
                    <a:schemeClr val="bg1">
                      <a:alpha val="60000"/>
                    </a:schemeClr>
                  </a:glow>
                </a:effectLst>
                <a:latin typeface="Arial" panose="020B0604020202020204" pitchFamily="34" charset="0"/>
                <a:cs typeface="Arial" panose="020B0604020202020204" pitchFamily="34" charset="0"/>
                <a:hlinkClick r:id="rId2"/>
              </a:rPr>
              <a:t>michelle.m.alexander.civ@mail.mil</a:t>
            </a:r>
            <a:endParaRPr lang="en-US" sz="2400" dirty="0" smtClean="0">
              <a:solidFill>
                <a:srgbClr val="FF66FF"/>
              </a:solidFill>
              <a:effectLst>
                <a:glow rad="101600">
                  <a:schemeClr val="bg1">
                    <a:alpha val="60000"/>
                  </a:schemeClr>
                </a:glow>
              </a:effectLst>
              <a:latin typeface="Arial" panose="020B0604020202020204" pitchFamily="34" charset="0"/>
              <a:cs typeface="Arial" panose="020B0604020202020204" pitchFamily="34" charset="0"/>
            </a:endParaRPr>
          </a:p>
          <a:p>
            <a:pPr marL="457200" lvl="1" indent="0">
              <a:buNone/>
            </a:pPr>
            <a:endParaRPr lang="en-US" sz="2400" dirty="0" smtClean="0">
              <a:solidFill>
                <a:srgbClr val="FF66FF"/>
              </a:solidFill>
              <a:effectLst>
                <a:glow rad="101600">
                  <a:schemeClr val="bg1">
                    <a:alpha val="60000"/>
                  </a:schemeClr>
                </a:glow>
              </a:effectLst>
              <a:latin typeface="Arial" panose="020B0604020202020204" pitchFamily="34" charset="0"/>
              <a:cs typeface="Arial" panose="020B0604020202020204" pitchFamily="34" charset="0"/>
            </a:endParaRPr>
          </a:p>
          <a:p>
            <a:pPr marL="457200" lvl="1" indent="0">
              <a:buNone/>
            </a:pPr>
            <a:r>
              <a:rPr lang="en-US" sz="2400" dirty="0" smtClean="0">
                <a:effectLst>
                  <a:glow rad="101600">
                    <a:schemeClr val="bg1">
                      <a:alpha val="60000"/>
                    </a:schemeClr>
                  </a:glow>
                </a:effectLst>
                <a:latin typeface="Arial" panose="020B0604020202020204" pitchFamily="34" charset="0"/>
                <a:cs typeface="Arial" panose="020B0604020202020204" pitchFamily="34" charset="0"/>
              </a:rPr>
              <a:t>Earl James</a:t>
            </a:r>
            <a:endParaRPr lang="en-US" sz="2400" dirty="0">
              <a:effectLst>
                <a:glow rad="101600">
                  <a:schemeClr val="bg1">
                    <a:alpha val="60000"/>
                  </a:schemeClr>
                </a:glow>
              </a:effectLst>
              <a:latin typeface="Arial" panose="020B0604020202020204" pitchFamily="34" charset="0"/>
              <a:cs typeface="Arial" panose="020B0604020202020204" pitchFamily="34" charset="0"/>
            </a:endParaRPr>
          </a:p>
          <a:p>
            <a:pPr marL="457200" lvl="1" indent="0">
              <a:buNone/>
            </a:pPr>
            <a:r>
              <a:rPr lang="en-US" sz="2400" dirty="0">
                <a:effectLst>
                  <a:glow rad="101600">
                    <a:schemeClr val="bg1">
                      <a:alpha val="60000"/>
                    </a:schemeClr>
                  </a:glow>
                </a:effectLst>
                <a:latin typeface="Arial" panose="020B0604020202020204" pitchFamily="34" charset="0"/>
                <a:cs typeface="Arial" panose="020B0604020202020204" pitchFamily="34" charset="0"/>
              </a:rPr>
              <a:t>(706) </a:t>
            </a:r>
            <a:r>
              <a:rPr lang="en-US" sz="2400" dirty="0" smtClean="0">
                <a:effectLst>
                  <a:glow rad="101600">
                    <a:schemeClr val="bg1">
                      <a:alpha val="60000"/>
                    </a:schemeClr>
                  </a:glow>
                </a:effectLst>
                <a:latin typeface="Arial" panose="020B0604020202020204" pitchFamily="34" charset="0"/>
                <a:cs typeface="Arial" panose="020B0604020202020204" pitchFamily="34" charset="0"/>
              </a:rPr>
              <a:t>545-5171</a:t>
            </a:r>
            <a:endParaRPr lang="en-US" sz="2400" dirty="0">
              <a:effectLst>
                <a:glow rad="101600">
                  <a:schemeClr val="bg1">
                    <a:alpha val="60000"/>
                  </a:schemeClr>
                </a:glow>
              </a:effectLst>
              <a:latin typeface="Arial" panose="020B0604020202020204" pitchFamily="34" charset="0"/>
              <a:cs typeface="Arial" panose="020B0604020202020204" pitchFamily="34" charset="0"/>
            </a:endParaRPr>
          </a:p>
          <a:p>
            <a:pPr marL="457200" lvl="1" indent="0">
              <a:buNone/>
            </a:pPr>
            <a:r>
              <a:rPr lang="en-US" sz="2400" dirty="0" smtClean="0">
                <a:solidFill>
                  <a:srgbClr val="FF66FF"/>
                </a:solidFill>
                <a:effectLst>
                  <a:glow rad="101600">
                    <a:schemeClr val="bg1">
                      <a:alpha val="60000"/>
                    </a:schemeClr>
                  </a:glow>
                </a:effectLst>
                <a:latin typeface="Arial" panose="020B0604020202020204" pitchFamily="34" charset="0"/>
                <a:cs typeface="Arial" panose="020B0604020202020204" pitchFamily="34" charset="0"/>
                <a:hlinkClick r:id="rId3"/>
              </a:rPr>
              <a:t>earl.b.james.civ@mail.mil</a:t>
            </a:r>
            <a:endParaRPr lang="en-US" sz="2400" dirty="0">
              <a:solidFill>
                <a:srgbClr val="FF66FF"/>
              </a:solidFill>
              <a:effectLst>
                <a:glow rad="101600">
                  <a:schemeClr val="bg1">
                    <a:alpha val="60000"/>
                  </a:schemeClr>
                </a:glow>
              </a:effectLst>
              <a:latin typeface="Arial" panose="020B0604020202020204" pitchFamily="34" charset="0"/>
              <a:cs typeface="Arial" panose="020B0604020202020204" pitchFamily="34" charset="0"/>
            </a:endParaRPr>
          </a:p>
          <a:p>
            <a:pPr lvl="1"/>
            <a:endParaRPr lang="en-US" sz="1800" dirty="0" smtClean="0"/>
          </a:p>
        </p:txBody>
      </p:sp>
    </p:spTree>
    <p:extLst>
      <p:ext uri="{BB962C8B-B14F-4D97-AF65-F5344CB8AC3E}">
        <p14:creationId xmlns:p14="http://schemas.microsoft.com/office/powerpoint/2010/main" val="3762868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TRAINING OBJECTIVES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12</a:t>
            </a:fld>
            <a:endParaRPr lang="en-US" dirty="0"/>
          </a:p>
        </p:txBody>
      </p:sp>
      <p:sp>
        <p:nvSpPr>
          <p:cNvPr id="5" name="Rectangle 4"/>
          <p:cNvSpPr/>
          <p:nvPr/>
        </p:nvSpPr>
        <p:spPr>
          <a:xfrm>
            <a:off x="761612" y="1168354"/>
            <a:ext cx="8105577" cy="4893647"/>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Army Purchase Card Program policies &amp; procedures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Cardholder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Billing Official </a:t>
            </a:r>
            <a:r>
              <a:rPr lang="en-US" sz="2400" dirty="0">
                <a:latin typeface="Arial" panose="020B0604020202020204" pitchFamily="34" charset="0"/>
                <a:cs typeface="Arial" panose="020B0604020202020204" pitchFamily="34" charset="0"/>
              </a:rPr>
              <a:t>duties and responsibilities</a:t>
            </a:r>
          </a:p>
          <a:p>
            <a:r>
              <a:rPr lang="en-US" sz="2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Cardholder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Billing Official </a:t>
            </a:r>
            <a:r>
              <a:rPr lang="en-US" sz="2400" dirty="0">
                <a:latin typeface="Arial" panose="020B0604020202020204" pitchFamily="34" charset="0"/>
                <a:cs typeface="Arial" panose="020B0604020202020204" pitchFamily="34" charset="0"/>
              </a:rPr>
              <a:t>guides developed by the Servicing Bank</a:t>
            </a:r>
          </a:p>
          <a:p>
            <a:r>
              <a:rPr lang="en-US" sz="2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Funding, billing, payment, and file documentation requirements </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Property accountability procedures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Ethics Training</a:t>
            </a:r>
          </a:p>
        </p:txBody>
      </p:sp>
    </p:spTree>
    <p:extLst>
      <p:ext uri="{BB962C8B-B14F-4D97-AF65-F5344CB8AC3E}">
        <p14:creationId xmlns:p14="http://schemas.microsoft.com/office/powerpoint/2010/main" val="2178058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TRAINING OBJECTIVES (CONT’D)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13</a:t>
            </a:fld>
            <a:endParaRPr lang="en-US" dirty="0"/>
          </a:p>
        </p:txBody>
      </p:sp>
      <p:sp>
        <p:nvSpPr>
          <p:cNvPr id="6" name="Rectangle 3"/>
          <p:cNvSpPr txBox="1">
            <a:spLocks noChangeArrowheads="1"/>
          </p:cNvSpPr>
          <p:nvPr/>
        </p:nvSpPr>
        <p:spPr>
          <a:xfrm>
            <a:off x="836761" y="1264104"/>
            <a:ext cx="7850038" cy="495424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Required sources of supply </a:t>
            </a:r>
          </a:p>
          <a:p>
            <a:pPr marL="0" inden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FAR/DFARS/AFARS coverage of simplified acquisition procedures </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Record retention requirements </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Prohibited items and items that require pre-approval for purchase </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Dispute procedures</a:t>
            </a:r>
          </a:p>
          <a:p>
            <a:endParaRPr lang="en-US" sz="2400" dirty="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572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TRAINING OBJECTIVES (CONT’D)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14</a:t>
            </a:fld>
            <a:endParaRPr lang="en-US" dirty="0"/>
          </a:p>
        </p:txBody>
      </p:sp>
      <p:sp>
        <p:nvSpPr>
          <p:cNvPr id="5" name="Rectangle 4"/>
          <p:cNvSpPr/>
          <p:nvPr/>
        </p:nvSpPr>
        <p:spPr>
          <a:xfrm>
            <a:off x="933916" y="1266825"/>
            <a:ext cx="7858125" cy="6001643"/>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Cancellation and lost, stolen, or compromised card procedures </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Convenience check usage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Oversight tools and techniques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Card Security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Consideration of small business concerns </a:t>
            </a:r>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Mandatory use of Office Supply BPAs on DOD </a:t>
            </a:r>
            <a:r>
              <a:rPr lang="en-US" sz="2400" dirty="0" smtClean="0">
                <a:latin typeface="Arial" panose="020B0604020202020204" pitchFamily="34" charset="0"/>
                <a:cs typeface="Arial" panose="020B0604020202020204" pitchFamily="34" charset="0"/>
              </a:rPr>
              <a:t>FEDMALL </a:t>
            </a:r>
            <a:r>
              <a:rPr lang="en-US" sz="2400" dirty="0">
                <a:latin typeface="Arial" panose="020B0604020202020204" pitchFamily="34" charset="0"/>
                <a:cs typeface="Arial" panose="020B0604020202020204" pitchFamily="34" charset="0"/>
              </a:rPr>
              <a:t>Army Corridor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413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REFERENCES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15</a:t>
            </a:fld>
            <a:endParaRPr lang="en-US" dirty="0"/>
          </a:p>
        </p:txBody>
      </p:sp>
      <p:sp>
        <p:nvSpPr>
          <p:cNvPr id="5" name="Rectangle 4"/>
          <p:cNvSpPr/>
          <p:nvPr/>
        </p:nvSpPr>
        <p:spPr>
          <a:xfrm>
            <a:off x="903902" y="1266825"/>
            <a:ext cx="7888139" cy="3416320"/>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AFARS Appendix EE (22 July 2015)</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ACC Regulation 715-1 (30 Dec 2016)</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DOD Government Charge Card Guidebook for Establishing and Managing Purchase, Travel, and Fuel Card Programs (DOD </a:t>
            </a:r>
            <a:r>
              <a:rPr lang="en-US" sz="2400" dirty="0" smtClean="0">
                <a:latin typeface="Arial" panose="020B0604020202020204" pitchFamily="34" charset="0"/>
                <a:cs typeface="Arial" panose="020B0604020202020204" pitchFamily="34" charset="0"/>
              </a:rPr>
              <a:t>Guidebook)</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MICC Ft Benning Local Policies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245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NEW GUIDANCE</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16</a:t>
            </a:fld>
            <a:endParaRPr lang="en-US" dirty="0"/>
          </a:p>
        </p:txBody>
      </p:sp>
      <p:sp>
        <p:nvSpPr>
          <p:cNvPr id="5" name="Rectangle 4"/>
          <p:cNvSpPr/>
          <p:nvPr/>
        </p:nvSpPr>
        <p:spPr>
          <a:xfrm>
            <a:off x="865803" y="1304925"/>
            <a:ext cx="7926238" cy="3416320"/>
          </a:xfrm>
          <a:prstGeom prst="rect">
            <a:avLst/>
          </a:prstGeom>
        </p:spPr>
        <p:txBody>
          <a:bodyPr wrap="square">
            <a:spAutoFit/>
          </a:bodyPr>
          <a:lstStyle/>
          <a:p>
            <a:pPr marL="285750" indent="-285750">
              <a:buFont typeface="Arial" panose="020B0604020202020204" pitchFamily="34" charset="0"/>
              <a:buChar char="•"/>
              <a:defRPr/>
            </a:pPr>
            <a:r>
              <a:rPr lang="en-US" sz="2400" dirty="0">
                <a:latin typeface="Arial" panose="020B0604020202020204" pitchFamily="34" charset="0"/>
                <a:cs typeface="Arial" panose="020B0604020202020204" pitchFamily="34" charset="0"/>
              </a:rPr>
              <a:t>New guidance will be sent </a:t>
            </a:r>
            <a:r>
              <a:rPr lang="en-US" sz="2400" dirty="0" smtClean="0">
                <a:latin typeface="Arial" panose="020B0604020202020204" pitchFamily="34" charset="0"/>
                <a:cs typeface="Arial" panose="020B0604020202020204" pitchFamily="34" charset="0"/>
              </a:rPr>
              <a:t>via email to </a:t>
            </a:r>
            <a:r>
              <a:rPr lang="en-US" sz="2400" dirty="0">
                <a:latin typeface="Arial" panose="020B0604020202020204" pitchFamily="34" charset="0"/>
                <a:cs typeface="Arial" panose="020B0604020202020204" pitchFamily="34" charset="0"/>
              </a:rPr>
              <a:t>Billing Officials, </a:t>
            </a:r>
            <a:r>
              <a:rPr lang="en-US" sz="2400" dirty="0" smtClean="0">
                <a:latin typeface="Arial" panose="020B0604020202020204" pitchFamily="34" charset="0"/>
                <a:cs typeface="Arial" panose="020B0604020202020204" pitchFamily="34" charset="0"/>
              </a:rPr>
              <a:t>Alternate </a:t>
            </a:r>
            <a:r>
              <a:rPr lang="en-US" sz="2400" dirty="0">
                <a:latin typeface="Arial" panose="020B0604020202020204" pitchFamily="34" charset="0"/>
                <a:cs typeface="Arial" panose="020B0604020202020204" pitchFamily="34" charset="0"/>
              </a:rPr>
              <a:t>Billing </a:t>
            </a:r>
            <a:r>
              <a:rPr lang="en-US" sz="2400" dirty="0" smtClean="0">
                <a:latin typeface="Arial" panose="020B0604020202020204" pitchFamily="34" charset="0"/>
                <a:cs typeface="Arial" panose="020B0604020202020204" pitchFamily="34" charset="0"/>
              </a:rPr>
              <a:t>Officials </a:t>
            </a:r>
            <a:r>
              <a:rPr lang="en-US" sz="2400" dirty="0">
                <a:latin typeface="Arial" panose="020B0604020202020204" pitchFamily="34" charset="0"/>
                <a:cs typeface="Arial" panose="020B0604020202020204" pitchFamily="34" charset="0"/>
              </a:rPr>
              <a:t>and Cardholders</a:t>
            </a:r>
          </a:p>
          <a:p>
            <a:pPr marL="285750" indent="-285750">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PCOLS updates </a:t>
            </a:r>
            <a:r>
              <a:rPr lang="en-US" sz="2400" dirty="0">
                <a:latin typeface="Arial" panose="020B0604020202020204" pitchFamily="34" charset="0"/>
                <a:cs typeface="Arial" panose="020B0604020202020204" pitchFamily="34" charset="0"/>
              </a:rPr>
              <a:t>will be sent via </a:t>
            </a:r>
            <a:r>
              <a:rPr lang="en-US" sz="2400" b="1" u="sng" dirty="0" smtClean="0">
                <a:latin typeface="Arial" panose="020B0604020202020204" pitchFamily="34" charset="0"/>
                <a:cs typeface="Arial" panose="020B0604020202020204" pitchFamily="34" charset="0"/>
              </a:rPr>
              <a:t>email from PCOLS </a:t>
            </a:r>
            <a:r>
              <a:rPr lang="en-US" sz="2400" b="1" u="sng" dirty="0" err="1" smtClean="0">
                <a:latin typeface="Arial" panose="020B0604020202020204" pitchFamily="34" charset="0"/>
                <a:cs typeface="Arial" panose="020B0604020202020204" pitchFamily="34" charset="0"/>
              </a:rPr>
              <a:t>noreply</a:t>
            </a:r>
            <a:endParaRPr lang="en-US" sz="2400"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US" sz="2400"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sz="2400" b="1" dirty="0">
                <a:solidFill>
                  <a:srgbClr val="FF0000"/>
                </a:solidFill>
                <a:latin typeface="Arial" panose="020B0604020202020204" pitchFamily="34" charset="0"/>
                <a:cs typeface="Arial" panose="020B0604020202020204" pitchFamily="34" charset="0"/>
              </a:rPr>
              <a:t>Everyone needs to review and update </a:t>
            </a:r>
            <a:r>
              <a:rPr lang="en-US" sz="2400" b="1" dirty="0" smtClean="0">
                <a:solidFill>
                  <a:srgbClr val="FF0000"/>
                </a:solidFill>
                <a:latin typeface="Arial" panose="020B0604020202020204" pitchFamily="34" charset="0"/>
                <a:cs typeface="Arial" panose="020B0604020202020204" pitchFamily="34" charset="0"/>
              </a:rPr>
              <a:t>their </a:t>
            </a:r>
            <a:r>
              <a:rPr lang="en-US" sz="2400" b="1" dirty="0">
                <a:solidFill>
                  <a:srgbClr val="FF0000"/>
                </a:solidFill>
                <a:latin typeface="Arial" panose="020B0604020202020204" pitchFamily="34" charset="0"/>
                <a:cs typeface="Arial" panose="020B0604020202020204" pitchFamily="34" charset="0"/>
              </a:rPr>
              <a:t>work </a:t>
            </a:r>
            <a:r>
              <a:rPr lang="en-US" sz="2400" b="1" dirty="0" smtClean="0">
                <a:solidFill>
                  <a:srgbClr val="FF0000"/>
                </a:solidFill>
                <a:latin typeface="Arial" panose="020B0604020202020204" pitchFamily="34" charset="0"/>
                <a:cs typeface="Arial" panose="020B0604020202020204" pitchFamily="34" charset="0"/>
              </a:rPr>
              <a:t>address and email address </a:t>
            </a:r>
            <a:r>
              <a:rPr lang="en-US" sz="2400" b="1" dirty="0">
                <a:solidFill>
                  <a:srgbClr val="FF0000"/>
                </a:solidFill>
                <a:latin typeface="Arial" panose="020B0604020202020204" pitchFamily="34" charset="0"/>
                <a:cs typeface="Arial" panose="020B0604020202020204" pitchFamily="34" charset="0"/>
              </a:rPr>
              <a:t>in </a:t>
            </a:r>
            <a:r>
              <a:rPr lang="en-US" sz="2400" b="1" dirty="0" err="1" smtClean="0">
                <a:solidFill>
                  <a:srgbClr val="FF0000"/>
                </a:solidFill>
                <a:latin typeface="Arial" panose="020B0604020202020204" pitchFamily="34" charset="0"/>
                <a:cs typeface="Arial" panose="020B0604020202020204" pitchFamily="34" charset="0"/>
              </a:rPr>
              <a:t>MilConnect</a:t>
            </a:r>
            <a:r>
              <a:rPr lang="en-US" sz="2400" b="1" dirty="0" smtClean="0">
                <a:solidFill>
                  <a:srgbClr val="FF0000"/>
                </a:solidFill>
                <a:latin typeface="Arial" panose="020B0604020202020204" pitchFamily="34" charset="0"/>
                <a:cs typeface="Arial" panose="020B0604020202020204" pitchFamily="34" charset="0"/>
              </a:rPr>
              <a:t> (see next slide)</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49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CHANGE YOUR DEERS ADDRESS </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17</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975664" y="770500"/>
            <a:ext cx="7394951" cy="5136905"/>
          </a:xfrm>
          <a:prstGeom prst="rect">
            <a:avLst/>
          </a:prstGeom>
          <a:noFill/>
          <a:ln w="9525">
            <a:noFill/>
            <a:miter lim="800000"/>
            <a:headEnd/>
            <a:tailEnd/>
          </a:ln>
        </p:spPr>
      </p:pic>
    </p:spTree>
    <p:extLst>
      <p:ext uri="{BB962C8B-B14F-4D97-AF65-F5344CB8AC3E}">
        <p14:creationId xmlns:p14="http://schemas.microsoft.com/office/powerpoint/2010/main" val="472484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244" y="104035"/>
            <a:ext cx="8085797" cy="867930"/>
          </a:xfrm>
        </p:spPr>
        <p:txBody>
          <a:bodyPr/>
          <a:lstStyle/>
          <a:p>
            <a:r>
              <a:rPr lang="en-US" dirty="0" smtClean="0"/>
              <a:t>AGENCY PROGRAM COORDINATOR (A/OPC)</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18</a:t>
            </a:fld>
            <a:endParaRPr lang="en-US" dirty="0"/>
          </a:p>
        </p:txBody>
      </p:sp>
      <p:sp>
        <p:nvSpPr>
          <p:cNvPr id="5" name="Rectangle 4"/>
          <p:cNvSpPr/>
          <p:nvPr/>
        </p:nvSpPr>
        <p:spPr>
          <a:xfrm>
            <a:off x="685800" y="1219200"/>
            <a:ext cx="8458200" cy="4819781"/>
          </a:xfrm>
          <a:prstGeom prst="rect">
            <a:avLst/>
          </a:prstGeom>
        </p:spPr>
        <p:txBody>
          <a:bodyPr wrap="square">
            <a:spAutoFit/>
          </a:bodyPr>
          <a:lstStyle/>
          <a:p>
            <a:pPr marL="285750" indent="-285750">
              <a:lnSpc>
                <a:spcPct val="8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Processes purchase card applications</a:t>
            </a:r>
          </a:p>
          <a:p>
            <a:pPr marL="285750" indent="-285750">
              <a:lnSpc>
                <a:spcPct val="8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Issues Delegation of Authority letters for Billing </a:t>
            </a:r>
            <a:r>
              <a:rPr lang="en-US" sz="2400" dirty="0" smtClean="0">
                <a:latin typeface="Arial" panose="020B0604020202020204" pitchFamily="34" charset="0"/>
                <a:cs typeface="Arial" panose="020B0604020202020204" pitchFamily="34" charset="0"/>
              </a:rPr>
              <a:t>Officials/Alternate Billing Officials </a:t>
            </a:r>
            <a:r>
              <a:rPr lang="en-US" sz="2400" dirty="0">
                <a:latin typeface="Arial" panose="020B0604020202020204" pitchFamily="34" charset="0"/>
                <a:cs typeface="Arial" panose="020B0604020202020204" pitchFamily="34" charset="0"/>
              </a:rPr>
              <a:t>and Cardholders</a:t>
            </a:r>
          </a:p>
          <a:p>
            <a:pPr marL="285750" indent="-285750">
              <a:lnSpc>
                <a:spcPct val="8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Provides mandatory Government Purchase Card training</a:t>
            </a:r>
          </a:p>
          <a:p>
            <a:pPr marL="285750" indent="-285750">
              <a:lnSpc>
                <a:spcPct val="8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Authority to cancel or suspend purchase accounts</a:t>
            </a:r>
          </a:p>
          <a:p>
            <a:pPr marL="285750" indent="-285750">
              <a:lnSpc>
                <a:spcPct val="8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Liaison / Primary POC with U.S. Bank, MICC, DFAS, </a:t>
            </a:r>
            <a:r>
              <a:rPr lang="en-US" sz="2400" dirty="0" smtClean="0">
                <a:latin typeface="Arial" panose="020B0604020202020204" pitchFamily="34" charset="0"/>
                <a:cs typeface="Arial" panose="020B0604020202020204" pitchFamily="34" charset="0"/>
              </a:rPr>
              <a:t>       Ft </a:t>
            </a:r>
            <a:r>
              <a:rPr lang="en-US" sz="2400" dirty="0">
                <a:latin typeface="Arial" panose="020B0604020202020204" pitchFamily="34" charset="0"/>
                <a:cs typeface="Arial" panose="020B0604020202020204" pitchFamily="34" charset="0"/>
              </a:rPr>
              <a:t>Benning</a:t>
            </a:r>
          </a:p>
          <a:p>
            <a:pPr>
              <a:lnSpc>
                <a:spcPct val="80000"/>
              </a:lnSpc>
            </a:pPr>
            <a:endParaRPr lang="en-US" sz="2400" dirty="0">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Performs annual inspections</a:t>
            </a:r>
          </a:p>
          <a:p>
            <a:pPr marL="285750" indent="-285750">
              <a:lnSpc>
                <a:spcPct val="8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Responsible for overall administration of the purchase card program</a:t>
            </a:r>
          </a:p>
        </p:txBody>
      </p:sp>
    </p:spTree>
    <p:extLst>
      <p:ext uri="{BB962C8B-B14F-4D97-AF65-F5344CB8AC3E}">
        <p14:creationId xmlns:p14="http://schemas.microsoft.com/office/powerpoint/2010/main" val="3646977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LEGAL OFFICE</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19</a:t>
            </a:fld>
            <a:endParaRPr lang="en-US" dirty="0"/>
          </a:p>
        </p:txBody>
      </p:sp>
      <p:sp>
        <p:nvSpPr>
          <p:cNvPr id="6" name="Rectangle 5"/>
          <p:cNvSpPr/>
          <p:nvPr/>
        </p:nvSpPr>
        <p:spPr>
          <a:xfrm>
            <a:off x="836761" y="1219200"/>
            <a:ext cx="7850039" cy="3046988"/>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procurement ethics training for new Billing </a:t>
            </a:r>
            <a:r>
              <a:rPr lang="en-US" sz="2400" dirty="0" smtClean="0">
                <a:latin typeface="Arial" panose="020B0604020202020204" pitchFamily="34" charset="0"/>
                <a:cs typeface="Arial" panose="020B0604020202020204" pitchFamily="34" charset="0"/>
              </a:rPr>
              <a:t>Officials / Alternate Billing Officials and </a:t>
            </a:r>
            <a:r>
              <a:rPr lang="en-US" sz="2400" dirty="0">
                <a:latin typeface="Arial" panose="020B0604020202020204" pitchFamily="34" charset="0"/>
                <a:cs typeface="Arial" panose="020B0604020202020204" pitchFamily="34" charset="0"/>
              </a:rPr>
              <a:t>Cardholders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Advises on authority to purchase</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lgn="ctr"/>
            <a:r>
              <a:rPr lang="en-US" sz="2400" b="1" u="sng" dirty="0">
                <a:solidFill>
                  <a:srgbClr val="FF0000"/>
                </a:solidFill>
                <a:latin typeface="Arial" panose="020B0604020202020204" pitchFamily="34" charset="0"/>
                <a:cs typeface="Arial" panose="020B0604020202020204" pitchFamily="34" charset="0"/>
              </a:rPr>
              <a:t>ANNUAL Ethics Training</a:t>
            </a:r>
            <a:r>
              <a:rPr lang="en-US" sz="2400" b="1" dirty="0">
                <a:solidFill>
                  <a:srgbClr val="FF0000"/>
                </a:solidFill>
                <a:latin typeface="Arial" panose="020B0604020202020204" pitchFamily="34" charset="0"/>
                <a:cs typeface="Arial" panose="020B0604020202020204" pitchFamily="34" charset="0"/>
              </a:rPr>
              <a:t> </a:t>
            </a:r>
          </a:p>
          <a:p>
            <a:pPr algn="ctr"/>
            <a:r>
              <a:rPr lang="en-US" sz="2400" b="1" dirty="0" smtClean="0">
                <a:solidFill>
                  <a:srgbClr val="FF0000"/>
                </a:solidFill>
                <a:latin typeface="Arial" panose="020B0604020202020204" pitchFamily="34" charset="0"/>
                <a:cs typeface="Arial" panose="020B0604020202020204" pitchFamily="34" charset="0"/>
              </a:rPr>
              <a:t>CLM 003 </a:t>
            </a:r>
            <a:r>
              <a:rPr lang="en-US" sz="2400" b="1" dirty="0">
                <a:solidFill>
                  <a:srgbClr val="FF0000"/>
                </a:solidFill>
                <a:latin typeface="Arial" panose="020B0604020202020204" pitchFamily="34" charset="0"/>
                <a:cs typeface="Arial" panose="020B0604020202020204" pitchFamily="34" charset="0"/>
              </a:rPr>
              <a:t>is done ONLINE thru DAU</a:t>
            </a:r>
          </a:p>
          <a:p>
            <a:pPr algn="ctr"/>
            <a:r>
              <a:rPr lang="en-US" sz="2400" dirty="0">
                <a:latin typeface="Arial" panose="020B0604020202020204" pitchFamily="34" charset="0"/>
                <a:cs typeface="Arial" panose="020B0604020202020204" pitchFamily="34" charset="0"/>
              </a:rPr>
              <a:t>(Print certificate for review during audits)</a:t>
            </a:r>
          </a:p>
        </p:txBody>
      </p:sp>
    </p:spTree>
    <p:extLst>
      <p:ext uri="{BB962C8B-B14F-4D97-AF65-F5344CB8AC3E}">
        <p14:creationId xmlns:p14="http://schemas.microsoft.com/office/powerpoint/2010/main" val="399327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16714" cy="480131"/>
          </a:xfrm>
        </p:spPr>
        <p:txBody>
          <a:bodyPr/>
          <a:lstStyle/>
          <a:p>
            <a:pPr algn="ctr"/>
            <a:r>
              <a:rPr lang="en-US" dirty="0"/>
              <a:t>GOVERNMENT PURCHASE CARD TRAINING</a:t>
            </a:r>
          </a:p>
        </p:txBody>
      </p:sp>
      <p:sp>
        <p:nvSpPr>
          <p:cNvPr id="4" name="Slide Number Placeholder 3"/>
          <p:cNvSpPr>
            <a:spLocks noGrp="1"/>
          </p:cNvSpPr>
          <p:nvPr>
            <p:ph type="sldNum" sz="quarter" idx="12"/>
          </p:nvPr>
        </p:nvSpPr>
        <p:spPr/>
        <p:txBody>
          <a:bodyPr/>
          <a:lstStyle/>
          <a:p>
            <a:fld id="{1A3C3F5D-9F0A-4D26-898B-10DC4C85EEE6}" type="slidenum">
              <a:rPr lang="en-US" smtClean="0"/>
              <a:t>2</a:t>
            </a:fld>
            <a:endParaRPr lang="en-US" dirty="0"/>
          </a:p>
        </p:txBody>
      </p:sp>
      <p:pic>
        <p:nvPicPr>
          <p:cNvPr id="5" name="Content Placeholder 4" descr="micc_emblem_no_bkgd.gif"/>
          <p:cNvPicPr>
            <a:picLocks noGrp="1" noChangeAspect="1"/>
          </p:cNvPicPr>
          <p:nvPr>
            <p:ph idx="1"/>
          </p:nvPr>
        </p:nvPicPr>
        <p:blipFill>
          <a:blip r:embed="rId2" cstate="print"/>
          <a:stretch>
            <a:fillRect/>
          </a:stretch>
        </p:blipFill>
        <p:spPr>
          <a:xfrm>
            <a:off x="2452550" y="1075472"/>
            <a:ext cx="4540526" cy="4351338"/>
          </a:xfrm>
          <a:prstGeom prst="rect">
            <a:avLst/>
          </a:prstGeom>
        </p:spPr>
      </p:pic>
    </p:spTree>
    <p:extLst>
      <p:ext uri="{BB962C8B-B14F-4D97-AF65-F5344CB8AC3E}">
        <p14:creationId xmlns:p14="http://schemas.microsoft.com/office/powerpoint/2010/main" val="1284171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U.S. BANK</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20</a:t>
            </a:fld>
            <a:endParaRPr lang="en-US" dirty="0"/>
          </a:p>
        </p:txBody>
      </p:sp>
      <p:sp>
        <p:nvSpPr>
          <p:cNvPr id="6" name="Rectangle 5"/>
          <p:cNvSpPr/>
          <p:nvPr/>
        </p:nvSpPr>
        <p:spPr>
          <a:xfrm>
            <a:off x="836761" y="1219200"/>
            <a:ext cx="7964339" cy="3046988"/>
          </a:xfrm>
          <a:prstGeom prst="rect">
            <a:avLst/>
          </a:prstGeom>
        </p:spPr>
        <p:txBody>
          <a:bodyPr wrap="square">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Maintains purchase card accounts</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Issues Government Purchase Cards</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Pays merchants in a timely manner</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Receives reimbursement from Defense Accounting Office (DFAS)</a:t>
            </a:r>
          </a:p>
        </p:txBody>
      </p:sp>
    </p:spTree>
    <p:extLst>
      <p:ext uri="{BB962C8B-B14F-4D97-AF65-F5344CB8AC3E}">
        <p14:creationId xmlns:p14="http://schemas.microsoft.com/office/powerpoint/2010/main" val="2746046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U.S. BANK CONTACTS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21</a:t>
            </a:fld>
            <a:endParaRPr lang="en-US" dirty="0"/>
          </a:p>
        </p:txBody>
      </p:sp>
      <p:sp>
        <p:nvSpPr>
          <p:cNvPr id="5" name="Rectangle 3"/>
          <p:cNvSpPr txBox="1">
            <a:spLocks noChangeArrowheads="1"/>
          </p:cNvSpPr>
          <p:nvPr/>
        </p:nvSpPr>
        <p:spPr>
          <a:xfrm>
            <a:off x="1009650" y="1216479"/>
            <a:ext cx="7677150" cy="50319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U.S. Bank Customer Service and Lost or Stolen Purchase Card  1-888-994-6722</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ACCESS Online Website </a:t>
            </a:r>
            <a:r>
              <a:rPr lang="en-US" sz="2400" dirty="0" smtClean="0">
                <a:latin typeface="Arial" panose="020B0604020202020204" pitchFamily="34" charset="0"/>
                <a:cs typeface="Arial" panose="020B0604020202020204" pitchFamily="34" charset="0"/>
                <a:hlinkClick r:id="rId2"/>
              </a:rPr>
              <a:t>https://access.usbank.com</a:t>
            </a: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Register you card once you receive it</a:t>
            </a:r>
          </a:p>
          <a:p>
            <a:pPr lvl="1"/>
            <a:r>
              <a:rPr lang="en-US" sz="2400" dirty="0" smtClean="0">
                <a:latin typeface="Arial" panose="020B0604020202020204" pitchFamily="34" charset="0"/>
                <a:cs typeface="Arial" panose="020B0604020202020204" pitchFamily="34" charset="0"/>
              </a:rPr>
              <a:t>If you do not receive your card within 10 business days of the bank’s approval, call the bank</a:t>
            </a:r>
          </a:p>
          <a:p>
            <a:pPr>
              <a:buFont typeface="Wingdings" pitchFamily="2" charset="2"/>
              <a:buNone/>
            </a:pPr>
            <a:r>
              <a:rPr lang="en-US" dirty="0" smtClean="0"/>
              <a:t>  </a:t>
            </a:r>
          </a:p>
        </p:txBody>
      </p:sp>
    </p:spTree>
    <p:extLst>
      <p:ext uri="{BB962C8B-B14F-4D97-AF65-F5344CB8AC3E}">
        <p14:creationId xmlns:p14="http://schemas.microsoft.com/office/powerpoint/2010/main" val="3672226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TYPES OF GPC’S AT FORT BENNING</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22</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4068026146"/>
              </p:ext>
            </p:extLst>
          </p:nvPr>
        </p:nvGraphicFramePr>
        <p:xfrm>
          <a:off x="518532" y="1115920"/>
          <a:ext cx="8153400" cy="3690257"/>
        </p:xfrm>
        <a:graphic>
          <a:graphicData uri="http://schemas.openxmlformats.org/drawingml/2006/table">
            <a:tbl>
              <a:tblPr firstRow="1" bandRow="1">
                <a:tableStyleId>{5C22544A-7EE6-4342-B048-85BDC9FD1C3A}</a:tableStyleId>
              </a:tblPr>
              <a:tblGrid>
                <a:gridCol w="1509889"/>
                <a:gridCol w="1811867"/>
                <a:gridCol w="2264833"/>
                <a:gridCol w="2566811"/>
              </a:tblGrid>
              <a:tr h="565231">
                <a:tc>
                  <a:txBody>
                    <a:bodyPr/>
                    <a:lstStyle/>
                    <a:p>
                      <a:pPr algn="ctr" fontAlgn="b"/>
                      <a:r>
                        <a:rPr lang="en-US" sz="1200" b="1" i="0" u="none" strike="noStrike" dirty="0">
                          <a:solidFill>
                            <a:srgbClr val="000000"/>
                          </a:solidFill>
                          <a:latin typeface="Calibri"/>
                        </a:rPr>
                        <a:t>Types of Cards</a:t>
                      </a:r>
                    </a:p>
                  </a:txBody>
                  <a:tcPr marL="0" marR="0" marT="0" marB="0" anchor="ctr"/>
                </a:tc>
                <a:tc>
                  <a:txBody>
                    <a:bodyPr/>
                    <a:lstStyle/>
                    <a:p>
                      <a:pPr algn="ctr" fontAlgn="b"/>
                      <a:r>
                        <a:rPr lang="en-US" sz="1200" b="1" i="0" u="none" strike="noStrike" dirty="0">
                          <a:solidFill>
                            <a:srgbClr val="000000"/>
                          </a:solidFill>
                          <a:latin typeface="Calibri"/>
                        </a:rPr>
                        <a:t>Spending Limits</a:t>
                      </a:r>
                    </a:p>
                  </a:txBody>
                  <a:tcPr marL="0" marR="0" marT="0" marB="0" anchor="ctr"/>
                </a:tc>
                <a:tc>
                  <a:txBody>
                    <a:bodyPr/>
                    <a:lstStyle/>
                    <a:p>
                      <a:pPr algn="ctr" fontAlgn="b"/>
                      <a:r>
                        <a:rPr lang="en-US" sz="1200" b="1" i="0" u="none" strike="noStrike" dirty="0">
                          <a:solidFill>
                            <a:srgbClr val="000000"/>
                          </a:solidFill>
                          <a:latin typeface="Calibri"/>
                        </a:rPr>
                        <a:t>Types of Purchases/Payments</a:t>
                      </a:r>
                    </a:p>
                  </a:txBody>
                  <a:tcPr marL="0" marR="0" marT="0" marB="0" anchor="ctr"/>
                </a:tc>
                <a:tc>
                  <a:txBody>
                    <a:bodyPr/>
                    <a:lstStyle/>
                    <a:p>
                      <a:pPr algn="ctr"/>
                      <a:r>
                        <a:rPr lang="en-US" sz="1200" dirty="0" smtClean="0">
                          <a:solidFill>
                            <a:schemeClr val="tx1"/>
                          </a:solidFill>
                          <a:latin typeface="+mj-lt"/>
                        </a:rPr>
                        <a:t>Examples</a:t>
                      </a:r>
                      <a:endParaRPr lang="en-US" sz="1200" dirty="0">
                        <a:solidFill>
                          <a:schemeClr val="tx1"/>
                        </a:solidFill>
                        <a:latin typeface="+mj-lt"/>
                      </a:endParaRPr>
                    </a:p>
                  </a:txBody>
                  <a:tcPr anchor="ctr"/>
                </a:tc>
              </a:tr>
              <a:tr h="569875">
                <a:tc>
                  <a:txBody>
                    <a:bodyPr/>
                    <a:lstStyle/>
                    <a:p>
                      <a:pPr algn="l" fontAlgn="b"/>
                      <a:r>
                        <a:rPr lang="en-US" sz="1200" b="1" i="0" u="none" strike="noStrike" dirty="0">
                          <a:solidFill>
                            <a:srgbClr val="000000"/>
                          </a:solidFill>
                          <a:latin typeface="Calibri"/>
                        </a:rPr>
                        <a:t>Training </a:t>
                      </a:r>
                    </a:p>
                  </a:txBody>
                  <a:tcPr marL="0" marR="0" marT="0" marB="0" anchor="b"/>
                </a:tc>
                <a:tc>
                  <a:txBody>
                    <a:bodyPr/>
                    <a:lstStyle/>
                    <a:p>
                      <a:pPr algn="l" fontAlgn="b"/>
                      <a:r>
                        <a:rPr lang="en-US" sz="1200" b="0" i="0" u="none" strike="noStrike" dirty="0">
                          <a:solidFill>
                            <a:srgbClr val="000000"/>
                          </a:solidFill>
                          <a:latin typeface="Calibri"/>
                        </a:rPr>
                        <a:t>Up to $25,000</a:t>
                      </a:r>
                    </a:p>
                  </a:txBody>
                  <a:tcPr marL="0" marR="0" marT="0" marB="0" anchor="b"/>
                </a:tc>
                <a:tc>
                  <a:txBody>
                    <a:bodyPr/>
                    <a:lstStyle/>
                    <a:p>
                      <a:pPr algn="l" fontAlgn="b"/>
                      <a:r>
                        <a:rPr lang="en-US" sz="1200" b="0" i="0" u="none" strike="noStrike" dirty="0">
                          <a:solidFill>
                            <a:srgbClr val="000000"/>
                          </a:solidFill>
                          <a:latin typeface="Calibri"/>
                        </a:rPr>
                        <a:t>Training </a:t>
                      </a:r>
                      <a:r>
                        <a:rPr lang="en-US" sz="1200" b="0" i="0" u="none" strike="noStrike" dirty="0" smtClean="0">
                          <a:solidFill>
                            <a:srgbClr val="000000"/>
                          </a:solidFill>
                          <a:latin typeface="Calibri"/>
                        </a:rPr>
                        <a:t>only (COTS)</a:t>
                      </a:r>
                      <a:endParaRPr lang="en-US" sz="1200" b="0" i="0" u="none" strike="noStrike" dirty="0">
                        <a:solidFill>
                          <a:srgbClr val="000000"/>
                        </a:solidFill>
                        <a:latin typeface="Calibri"/>
                      </a:endParaRPr>
                    </a:p>
                  </a:txBody>
                  <a:tcPr marL="0" marR="0" marT="0" marB="0" anchor="b"/>
                </a:tc>
                <a:tc>
                  <a:txBody>
                    <a:bodyPr/>
                    <a:lstStyle/>
                    <a:p>
                      <a:pPr algn="l" fontAlgn="b"/>
                      <a:r>
                        <a:rPr lang="en-US" sz="1200" b="0" i="0" u="none" strike="noStrike" dirty="0">
                          <a:solidFill>
                            <a:srgbClr val="000000"/>
                          </a:solidFill>
                          <a:latin typeface="Calibri"/>
                        </a:rPr>
                        <a:t>Registration fees, payments to educational institutions</a:t>
                      </a:r>
                    </a:p>
                  </a:txBody>
                  <a:tcPr marL="0" marR="0" marT="0" marB="0" anchor="b"/>
                </a:tc>
              </a:tr>
              <a:tr h="565231">
                <a:tc>
                  <a:txBody>
                    <a:bodyPr/>
                    <a:lstStyle/>
                    <a:p>
                      <a:pPr algn="l" fontAlgn="b"/>
                      <a:r>
                        <a:rPr lang="en-US" sz="1200" b="1" i="0" u="none" strike="noStrike" dirty="0">
                          <a:solidFill>
                            <a:srgbClr val="000000"/>
                          </a:solidFill>
                          <a:latin typeface="Calibri"/>
                        </a:rPr>
                        <a:t>Bills </a:t>
                      </a:r>
                    </a:p>
                  </a:txBody>
                  <a:tcPr marL="0" marR="0" marT="0" marB="0" anchor="b"/>
                </a:tc>
                <a:tc>
                  <a:txBody>
                    <a:bodyPr/>
                    <a:lstStyle/>
                    <a:p>
                      <a:pPr algn="l" fontAlgn="b"/>
                      <a:r>
                        <a:rPr lang="en-US" sz="1200" b="0" i="0" u="none" strike="noStrike" dirty="0">
                          <a:solidFill>
                            <a:srgbClr val="000000"/>
                          </a:solidFill>
                          <a:latin typeface="Calibri"/>
                        </a:rPr>
                        <a:t>Specific to Unit Needs</a:t>
                      </a:r>
                    </a:p>
                  </a:txBody>
                  <a:tcPr marL="0" marR="0" marT="0" marB="0" anchor="b"/>
                </a:tc>
                <a:tc>
                  <a:txBody>
                    <a:bodyPr/>
                    <a:lstStyle/>
                    <a:p>
                      <a:pPr algn="l" fontAlgn="b"/>
                      <a:r>
                        <a:rPr lang="en-US" sz="1200" b="0" i="0" u="none" strike="noStrike" dirty="0">
                          <a:solidFill>
                            <a:srgbClr val="000000"/>
                          </a:solidFill>
                          <a:latin typeface="Calibri"/>
                        </a:rPr>
                        <a:t>Bills </a:t>
                      </a:r>
                      <a:r>
                        <a:rPr lang="en-US" sz="1200" b="0" i="0" u="none" strike="noStrike" dirty="0" smtClean="0">
                          <a:solidFill>
                            <a:srgbClr val="000000"/>
                          </a:solidFill>
                          <a:latin typeface="Calibri"/>
                        </a:rPr>
                        <a:t>only  </a:t>
                      </a:r>
                      <a:endParaRPr lang="en-US" sz="1200" b="0" i="0" u="none" strike="noStrike" dirty="0">
                        <a:solidFill>
                          <a:srgbClr val="000000"/>
                        </a:solidFill>
                        <a:latin typeface="Calibri"/>
                      </a:endParaRPr>
                    </a:p>
                  </a:txBody>
                  <a:tcPr marL="0" marR="0" marT="0" marB="0" anchor="b"/>
                </a:tc>
                <a:tc>
                  <a:txBody>
                    <a:bodyPr/>
                    <a:lstStyle/>
                    <a:p>
                      <a:pPr algn="l" fontAlgn="b"/>
                      <a:r>
                        <a:rPr lang="en-US" sz="1200" b="0" i="0" u="none" strike="noStrike" dirty="0">
                          <a:solidFill>
                            <a:srgbClr val="000000"/>
                          </a:solidFill>
                          <a:latin typeface="Calibri"/>
                        </a:rPr>
                        <a:t> Verizon, </a:t>
                      </a:r>
                      <a:r>
                        <a:rPr lang="en-US" sz="1200" b="0" i="0" u="none" strike="noStrike" dirty="0" smtClean="0">
                          <a:solidFill>
                            <a:srgbClr val="000000"/>
                          </a:solidFill>
                          <a:latin typeface="Calibri"/>
                        </a:rPr>
                        <a:t> Charter</a:t>
                      </a:r>
                      <a:r>
                        <a:rPr lang="en-US" sz="1200" b="0" i="0" u="none" strike="noStrike" baseline="0" dirty="0" smtClean="0">
                          <a:solidFill>
                            <a:srgbClr val="000000"/>
                          </a:solidFill>
                          <a:latin typeface="Calibri"/>
                        </a:rPr>
                        <a:t> Cable TV</a:t>
                      </a:r>
                      <a:endParaRPr lang="en-US" sz="1200" b="0" i="0" u="none" strike="noStrike" dirty="0">
                        <a:solidFill>
                          <a:srgbClr val="000000"/>
                        </a:solidFill>
                        <a:latin typeface="Calibri"/>
                      </a:endParaRPr>
                    </a:p>
                  </a:txBody>
                  <a:tcPr marL="0" marR="0" marT="0" marB="0" anchor="b"/>
                </a:tc>
              </a:tr>
              <a:tr h="565231">
                <a:tc>
                  <a:txBody>
                    <a:bodyPr/>
                    <a:lstStyle/>
                    <a:p>
                      <a:pPr algn="l" fontAlgn="b"/>
                      <a:r>
                        <a:rPr lang="en-US" sz="1200" b="1" i="0" u="none" strike="noStrike" dirty="0">
                          <a:solidFill>
                            <a:srgbClr val="000000"/>
                          </a:solidFill>
                          <a:latin typeface="Calibri"/>
                        </a:rPr>
                        <a:t>Printing</a:t>
                      </a:r>
                    </a:p>
                  </a:txBody>
                  <a:tcPr marL="0" marR="0" marT="0" marB="0" anchor="b"/>
                </a:tc>
                <a:tc>
                  <a:txBody>
                    <a:bodyPr/>
                    <a:lstStyle/>
                    <a:p>
                      <a:pPr algn="l" fontAlgn="b"/>
                      <a:r>
                        <a:rPr lang="en-US" sz="1200" b="0" i="0" u="none" strike="noStrike" dirty="0">
                          <a:solidFill>
                            <a:srgbClr val="000000"/>
                          </a:solidFill>
                          <a:latin typeface="Calibri"/>
                        </a:rPr>
                        <a:t>Specific to Unit Needs</a:t>
                      </a:r>
                    </a:p>
                  </a:txBody>
                  <a:tcPr marL="0" marR="0" marT="0" marB="0" anchor="b"/>
                </a:tc>
                <a:tc>
                  <a:txBody>
                    <a:bodyPr/>
                    <a:lstStyle/>
                    <a:p>
                      <a:pPr algn="l" fontAlgn="b"/>
                      <a:r>
                        <a:rPr lang="en-US" sz="1200" b="0" i="0" u="none" strike="noStrike" dirty="0" smtClean="0">
                          <a:solidFill>
                            <a:srgbClr val="000000"/>
                          </a:solidFill>
                          <a:latin typeface="Calibri"/>
                        </a:rPr>
                        <a:t>DLA only  (Formerly DAPS)</a:t>
                      </a:r>
                      <a:endParaRPr lang="en-US" sz="1200" b="0" i="0" u="none" strike="noStrike" dirty="0">
                        <a:solidFill>
                          <a:srgbClr val="000000"/>
                        </a:solidFill>
                        <a:latin typeface="Calibri"/>
                      </a:endParaRPr>
                    </a:p>
                  </a:txBody>
                  <a:tcPr marL="0" marR="0" marT="0" marB="0" anchor="b"/>
                </a:tc>
                <a:tc>
                  <a:txBody>
                    <a:bodyPr/>
                    <a:lstStyle/>
                    <a:p>
                      <a:pPr algn="l" fontAlgn="b"/>
                      <a:r>
                        <a:rPr lang="en-US" sz="1200" b="1" i="0" u="none" strike="noStrike" dirty="0">
                          <a:solidFill>
                            <a:srgbClr val="000000"/>
                          </a:solidFill>
                          <a:latin typeface="Calibri"/>
                        </a:rPr>
                        <a:t>ONLY </a:t>
                      </a:r>
                      <a:r>
                        <a:rPr lang="en-US" sz="1200" b="0" i="0" u="none" strike="noStrike" dirty="0" smtClean="0">
                          <a:solidFill>
                            <a:srgbClr val="000000"/>
                          </a:solidFill>
                          <a:latin typeface="Calibri"/>
                        </a:rPr>
                        <a:t>DLA</a:t>
                      </a:r>
                      <a:endParaRPr lang="en-US" sz="1200" b="0" i="0" u="none" strike="noStrike" dirty="0">
                        <a:solidFill>
                          <a:srgbClr val="000000"/>
                        </a:solidFill>
                        <a:latin typeface="Calibri"/>
                      </a:endParaRPr>
                    </a:p>
                  </a:txBody>
                  <a:tcPr marL="0" marR="0" marT="0" marB="0" anchor="b"/>
                </a:tc>
              </a:tr>
              <a:tr h="854814">
                <a:tc>
                  <a:txBody>
                    <a:bodyPr/>
                    <a:lstStyle/>
                    <a:p>
                      <a:pPr algn="l" fontAlgn="b"/>
                      <a:r>
                        <a:rPr lang="en-US" sz="1200" b="1" i="0" u="none" strike="noStrike" dirty="0">
                          <a:solidFill>
                            <a:srgbClr val="000000"/>
                          </a:solidFill>
                          <a:latin typeface="Calibri"/>
                        </a:rPr>
                        <a:t>Regular </a:t>
                      </a:r>
                    </a:p>
                  </a:txBody>
                  <a:tcPr marL="0" marR="0" marT="0" marB="0" anchor="b"/>
                </a:tc>
                <a:tc>
                  <a:txBody>
                    <a:bodyPr/>
                    <a:lstStyle/>
                    <a:p>
                      <a:pPr algn="l" fontAlgn="b"/>
                      <a:r>
                        <a:rPr lang="en-US" sz="1200" b="0" i="0" u="none" strike="noStrike" dirty="0">
                          <a:solidFill>
                            <a:srgbClr val="000000"/>
                          </a:solidFill>
                          <a:latin typeface="Calibri"/>
                        </a:rPr>
                        <a:t>Up to $</a:t>
                      </a:r>
                      <a:r>
                        <a:rPr lang="en-US" sz="1200" b="0" i="0" u="none" strike="noStrike" dirty="0" smtClean="0">
                          <a:solidFill>
                            <a:srgbClr val="000000"/>
                          </a:solidFill>
                          <a:latin typeface="Calibri"/>
                        </a:rPr>
                        <a:t>3,500</a:t>
                      </a:r>
                      <a:endParaRPr lang="en-US" sz="1200" b="0" i="0" u="none" strike="noStrike" dirty="0">
                        <a:solidFill>
                          <a:srgbClr val="000000"/>
                        </a:solidFill>
                        <a:latin typeface="Calibri"/>
                      </a:endParaRPr>
                    </a:p>
                  </a:txBody>
                  <a:tcPr marL="0" marR="0" marT="0" marB="0" anchor="b"/>
                </a:tc>
                <a:tc>
                  <a:txBody>
                    <a:bodyPr/>
                    <a:lstStyle/>
                    <a:p>
                      <a:pPr algn="l" fontAlgn="b"/>
                      <a:r>
                        <a:rPr lang="en-US" sz="1200" b="0" i="0" u="none" strike="noStrike" dirty="0">
                          <a:solidFill>
                            <a:srgbClr val="000000"/>
                          </a:solidFill>
                          <a:latin typeface="Calibri"/>
                        </a:rPr>
                        <a:t>Supplies, Services, Construction</a:t>
                      </a:r>
                    </a:p>
                  </a:txBody>
                  <a:tcPr marL="0" marR="0" marT="0" marB="0" anchor="b"/>
                </a:tc>
                <a:tc>
                  <a:txBody>
                    <a:bodyPr/>
                    <a:lstStyle/>
                    <a:p>
                      <a:pPr algn="l" fontAlgn="b"/>
                      <a:endParaRPr lang="en-US" sz="1200" b="0" i="0" u="none" strike="noStrike" dirty="0" smtClean="0">
                        <a:solidFill>
                          <a:srgbClr val="000000"/>
                        </a:solidFill>
                        <a:latin typeface="Calibri"/>
                      </a:endParaRPr>
                    </a:p>
                    <a:p>
                      <a:pPr algn="l" fontAlgn="b"/>
                      <a:r>
                        <a:rPr lang="en-US" sz="1200" b="0" i="0" u="none" strike="noStrike" dirty="0" smtClean="0">
                          <a:solidFill>
                            <a:srgbClr val="000000"/>
                          </a:solidFill>
                          <a:latin typeface="Calibri"/>
                        </a:rPr>
                        <a:t>Supplies </a:t>
                      </a:r>
                      <a:r>
                        <a:rPr lang="en-US" sz="1200" b="0" i="0" u="none" strike="noStrike" dirty="0">
                          <a:solidFill>
                            <a:srgbClr val="000000"/>
                          </a:solidFill>
                          <a:latin typeface="Calibri"/>
                        </a:rPr>
                        <a:t>up to $</a:t>
                      </a:r>
                      <a:r>
                        <a:rPr lang="en-US" sz="1200" b="0" i="0" u="none" strike="noStrike" dirty="0" smtClean="0">
                          <a:solidFill>
                            <a:srgbClr val="000000"/>
                          </a:solidFill>
                          <a:latin typeface="Calibri"/>
                        </a:rPr>
                        <a:t>3.5K</a:t>
                      </a:r>
                      <a:r>
                        <a:rPr lang="en-US" sz="1200" b="0" i="0" u="none" strike="noStrike" dirty="0">
                          <a:solidFill>
                            <a:srgbClr val="000000"/>
                          </a:solidFill>
                          <a:latin typeface="Calibri"/>
                        </a:rPr>
                        <a:t>, Services up to $2.5K (per FY), Construction up to $2K (per project)</a:t>
                      </a:r>
                    </a:p>
                  </a:txBody>
                  <a:tcPr marL="0" marR="0" marT="0" marB="0" anchor="b"/>
                </a:tc>
              </a:tr>
              <a:tr h="569875">
                <a:tc>
                  <a:txBody>
                    <a:bodyPr/>
                    <a:lstStyle/>
                    <a:p>
                      <a:pPr algn="l" fontAlgn="b"/>
                      <a:r>
                        <a:rPr lang="en-US" sz="1200" b="1" i="0" u="none" strike="noStrike" dirty="0" smtClean="0">
                          <a:solidFill>
                            <a:srgbClr val="000000"/>
                          </a:solidFill>
                          <a:latin typeface="Calibri"/>
                        </a:rPr>
                        <a:t>HazMat</a:t>
                      </a:r>
                      <a:endParaRPr lang="en-US" sz="1200" b="1" i="0" u="none" strike="noStrike" dirty="0">
                        <a:solidFill>
                          <a:srgbClr val="000000"/>
                        </a:solidFill>
                        <a:latin typeface="Calibri"/>
                      </a:endParaRPr>
                    </a:p>
                  </a:txBody>
                  <a:tcPr marL="0" marR="0" marT="0" marB="0" anchor="b"/>
                </a:tc>
                <a:tc>
                  <a:txBody>
                    <a:bodyPr/>
                    <a:lstStyle/>
                    <a:p>
                      <a:pPr algn="l" fontAlgn="b"/>
                      <a:r>
                        <a:rPr lang="en-US" sz="1200" b="0" i="0" u="none" strike="noStrike" dirty="0" smtClean="0">
                          <a:solidFill>
                            <a:srgbClr val="000000"/>
                          </a:solidFill>
                          <a:latin typeface="Calibri"/>
                        </a:rPr>
                        <a:t>Up to $25,000</a:t>
                      </a:r>
                      <a:endParaRPr lang="en-US" sz="1200" b="0" i="0" u="none" strike="noStrike" dirty="0">
                        <a:solidFill>
                          <a:srgbClr val="000000"/>
                        </a:solidFill>
                        <a:latin typeface="Calibri"/>
                      </a:endParaRPr>
                    </a:p>
                  </a:txBody>
                  <a:tcPr marL="0" marR="0" marT="0" marB="0" anchor="b"/>
                </a:tc>
                <a:tc>
                  <a:txBody>
                    <a:bodyPr/>
                    <a:lstStyle/>
                    <a:p>
                      <a:pPr algn="l" fontAlgn="b"/>
                      <a:r>
                        <a:rPr lang="en-US" sz="1200" b="0" i="0" u="none" strike="noStrike" dirty="0" smtClean="0">
                          <a:solidFill>
                            <a:srgbClr val="000000"/>
                          </a:solidFill>
                          <a:latin typeface="Calibri"/>
                        </a:rPr>
                        <a:t>Payments made to LCI’s HazMat Warehouse</a:t>
                      </a:r>
                      <a:r>
                        <a:rPr lang="en-US" sz="1200" b="0" i="0" u="none" strike="noStrike" baseline="0" dirty="0" smtClean="0">
                          <a:solidFill>
                            <a:srgbClr val="000000"/>
                          </a:solidFill>
                          <a:latin typeface="Calibri"/>
                        </a:rPr>
                        <a:t> (Sandhill) </a:t>
                      </a:r>
                      <a:r>
                        <a:rPr lang="en-US" sz="1200" b="1" i="0" u="none" strike="noStrike" baseline="0" dirty="0" smtClean="0">
                          <a:solidFill>
                            <a:srgbClr val="000000"/>
                          </a:solidFill>
                          <a:latin typeface="Calibri"/>
                        </a:rPr>
                        <a:t>ONLY</a:t>
                      </a:r>
                      <a:endParaRPr lang="en-US" sz="1200" b="1" i="0" u="none" strike="noStrike" dirty="0">
                        <a:solidFill>
                          <a:srgbClr val="000000"/>
                        </a:solidFill>
                        <a:latin typeface="Calibri"/>
                      </a:endParaRPr>
                    </a:p>
                  </a:txBody>
                  <a:tcPr marL="0" marR="0" marT="0" marB="0" anchor="b"/>
                </a:tc>
                <a:tc>
                  <a:txBody>
                    <a:bodyPr/>
                    <a:lstStyle/>
                    <a:p>
                      <a:pPr algn="l" fontAlgn="b"/>
                      <a:r>
                        <a:rPr lang="en-US" sz="1200" b="0" i="0" u="none" strike="noStrike" dirty="0" smtClean="0">
                          <a:solidFill>
                            <a:srgbClr val="000000"/>
                          </a:solidFill>
                          <a:latin typeface="Calibri"/>
                        </a:rPr>
                        <a:t>Paint, Industrial cleaning</a:t>
                      </a:r>
                      <a:r>
                        <a:rPr lang="en-US" sz="1200" b="0" i="0" u="none" strike="noStrike" baseline="0" dirty="0" smtClean="0">
                          <a:solidFill>
                            <a:srgbClr val="000000"/>
                          </a:solidFill>
                          <a:latin typeface="Calibri"/>
                        </a:rPr>
                        <a:t> supplies</a:t>
                      </a:r>
                      <a:endParaRPr lang="en-US" sz="1200" b="0" i="0" u="none" strike="noStrike" dirty="0">
                        <a:solidFill>
                          <a:srgbClr val="000000"/>
                        </a:solidFill>
                        <a:latin typeface="Calibri"/>
                      </a:endParaRPr>
                    </a:p>
                  </a:txBody>
                  <a:tcPr marL="0" marR="0" marT="0" marB="0" anchor="b"/>
                </a:tc>
              </a:tr>
            </a:tbl>
          </a:graphicData>
        </a:graphic>
      </p:graphicFrame>
      <p:sp>
        <p:nvSpPr>
          <p:cNvPr id="7" name="Rectangle 6"/>
          <p:cNvSpPr/>
          <p:nvPr/>
        </p:nvSpPr>
        <p:spPr>
          <a:xfrm>
            <a:off x="457200" y="5055220"/>
            <a:ext cx="8229600" cy="1138773"/>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ALL </a:t>
            </a:r>
            <a:r>
              <a:rPr lang="en-US" sz="2400" dirty="0" smtClean="0">
                <a:latin typeface="Arial" panose="020B0604020202020204" pitchFamily="34" charset="0"/>
                <a:cs typeface="Arial" panose="020B0604020202020204" pitchFamily="34" charset="0"/>
              </a:rPr>
              <a:t>special </a:t>
            </a:r>
            <a:r>
              <a:rPr lang="en-US" sz="2400" dirty="0">
                <a:latin typeface="Arial" panose="020B0604020202020204" pitchFamily="34" charset="0"/>
                <a:cs typeface="Arial" panose="020B0604020202020204" pitchFamily="34" charset="0"/>
              </a:rPr>
              <a:t>cards should be requested </a:t>
            </a:r>
            <a:r>
              <a:rPr lang="en-US" sz="2400" dirty="0" smtClean="0">
                <a:latin typeface="Arial" panose="020B0604020202020204" pitchFamily="34" charset="0"/>
                <a:cs typeface="Arial" panose="020B0604020202020204" pitchFamily="34" charset="0"/>
              </a:rPr>
              <a:t>only if </a:t>
            </a:r>
            <a:r>
              <a:rPr lang="en-US" sz="2400" dirty="0">
                <a:latin typeface="Arial" panose="020B0604020202020204" pitchFamily="34" charset="0"/>
                <a:cs typeface="Arial" panose="020B0604020202020204" pitchFamily="34" charset="0"/>
              </a:rPr>
              <a:t>used on a Regular Basis.  </a:t>
            </a:r>
            <a:r>
              <a:rPr lang="en-US" sz="2000" b="1" dirty="0">
                <a:solidFill>
                  <a:srgbClr val="FF0000"/>
                </a:solidFill>
                <a:latin typeface="Arial" panose="020B0604020202020204" pitchFamily="34" charset="0"/>
                <a:cs typeface="Arial" panose="020B0604020202020204" pitchFamily="34" charset="0"/>
              </a:rPr>
              <a:t>Do not request if you will only use occasionally</a:t>
            </a:r>
            <a:r>
              <a:rPr lang="en-US" sz="2000" b="1" dirty="0" smtClean="0">
                <a:solidFill>
                  <a:srgbClr val="FF0000"/>
                </a:solidFill>
                <a:latin typeface="Arial" panose="020B0604020202020204" pitchFamily="34" charset="0"/>
                <a:cs typeface="Arial" panose="020B0604020202020204" pitchFamily="34" charset="0"/>
              </a:rPr>
              <a:t>.  Approval is on a case by case basis. </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521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GOVERNMENT PURCHASE CARD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23</a:t>
            </a:fld>
            <a:endParaRPr lang="en-US" dirty="0"/>
          </a:p>
        </p:txBody>
      </p:sp>
      <p:sp>
        <p:nvSpPr>
          <p:cNvPr id="5" name="Rectangle 3"/>
          <p:cNvSpPr txBox="1">
            <a:spLocks noChangeArrowheads="1"/>
          </p:cNvSpPr>
          <p:nvPr/>
        </p:nvSpPr>
        <p:spPr>
          <a:xfrm>
            <a:off x="936702" y="743417"/>
            <a:ext cx="8248185" cy="528567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defRPr/>
            </a:pPr>
            <a:r>
              <a:rPr lang="en-US" sz="2400" dirty="0" smtClean="0">
                <a:latin typeface="Arial" panose="020B0604020202020204" pitchFamily="34" charset="0"/>
                <a:cs typeface="Arial" panose="020B0604020202020204" pitchFamily="34" charset="0"/>
              </a:rPr>
              <a:t>What is it used for?</a:t>
            </a:r>
          </a:p>
          <a:p>
            <a:pPr>
              <a:buFont typeface="Wingdings" pitchFamily="2" charset="2"/>
              <a:buNone/>
              <a:defRPr/>
            </a:pPr>
            <a:endParaRPr lang="en-US" sz="2400" dirty="0" smtClean="0">
              <a:latin typeface="Arial" panose="020B0604020202020204" pitchFamily="34" charset="0"/>
              <a:cs typeface="Arial" panose="020B0604020202020204" pitchFamily="34" charset="0"/>
            </a:endParaRPr>
          </a:p>
          <a:p>
            <a:pPr>
              <a:buFont typeface="Wingdings" pitchFamily="2" charset="2"/>
              <a:buNone/>
              <a:defRPr/>
            </a:pPr>
            <a:r>
              <a:rPr lang="en-US" sz="2400" dirty="0" smtClean="0">
                <a:latin typeface="Arial" panose="020B0604020202020204" pitchFamily="34" charset="0"/>
                <a:cs typeface="Arial" panose="020B0604020202020204" pitchFamily="34" charset="0"/>
              </a:rPr>
              <a:t>Means of streamlining the purchase process and improving</a:t>
            </a:r>
          </a:p>
          <a:p>
            <a:pPr>
              <a:buFont typeface="Wingdings" pitchFamily="2" charset="2"/>
              <a:buNone/>
              <a:defRPr/>
            </a:pPr>
            <a:r>
              <a:rPr lang="en-US" sz="2400" dirty="0" smtClean="0">
                <a:latin typeface="Arial" panose="020B0604020202020204" pitchFamily="34" charset="0"/>
                <a:cs typeface="Arial" panose="020B0604020202020204" pitchFamily="34" charset="0"/>
              </a:rPr>
              <a:t>mission support</a:t>
            </a:r>
          </a:p>
          <a:p>
            <a:pPr>
              <a:buFont typeface="Wingdings" pitchFamily="2" charset="2"/>
              <a:buNone/>
              <a:defRPr/>
            </a:pPr>
            <a:endParaRPr lang="en-US" sz="2400" dirty="0" smtClean="0">
              <a:latin typeface="Arial" panose="020B0604020202020204" pitchFamily="34" charset="0"/>
              <a:cs typeface="Arial" panose="020B0604020202020204" pitchFamily="34" charset="0"/>
            </a:endParaRPr>
          </a:p>
          <a:p>
            <a:pPr marL="514350" indent="-514350">
              <a:buFont typeface="+mj-lt"/>
              <a:buAutoNum type="arabicPeriod"/>
              <a:defRPr/>
            </a:pPr>
            <a:r>
              <a:rPr lang="en-US" sz="2400" dirty="0" smtClean="0">
                <a:latin typeface="Arial" panose="020B0604020202020204" pitchFamily="34" charset="0"/>
                <a:cs typeface="Arial" panose="020B0604020202020204" pitchFamily="34" charset="0"/>
              </a:rPr>
              <a:t>Non-recurring, authorized government purchases only</a:t>
            </a:r>
          </a:p>
          <a:p>
            <a:pPr marL="914400" lvl="1" indent="-514350">
              <a:buFont typeface="Arial" pitchFamily="34" charset="0"/>
              <a:buNone/>
              <a:defRPr/>
            </a:pPr>
            <a:r>
              <a:rPr lang="en-US" sz="2400" dirty="0" smtClean="0">
                <a:latin typeface="Arial" panose="020B0604020202020204" pitchFamily="34" charset="0"/>
                <a:cs typeface="Arial" panose="020B0604020202020204" pitchFamily="34" charset="0"/>
              </a:rPr>
              <a:t>	(For the Mission)</a:t>
            </a:r>
          </a:p>
          <a:p>
            <a:pPr marL="914400" lvl="1" indent="-514350">
              <a:buFont typeface="Arial" pitchFamily="34" charset="0"/>
              <a:buNone/>
              <a:defRPr/>
            </a:pPr>
            <a:endParaRPr lang="en-US" sz="2400" dirty="0" smtClean="0">
              <a:latin typeface="Arial" panose="020B0604020202020204" pitchFamily="34" charset="0"/>
              <a:cs typeface="Arial" panose="020B0604020202020204" pitchFamily="34" charset="0"/>
            </a:endParaRPr>
          </a:p>
          <a:p>
            <a:pPr marL="514350" indent="-514350">
              <a:buFont typeface="+mj-lt"/>
              <a:buAutoNum type="arabicPeriod"/>
              <a:defRPr/>
            </a:pPr>
            <a:r>
              <a:rPr lang="en-US" sz="2400" dirty="0" smtClean="0">
                <a:latin typeface="Arial" panose="020B0604020202020204" pitchFamily="34" charset="0"/>
                <a:cs typeface="Arial" panose="020B0604020202020204" pitchFamily="34" charset="0"/>
              </a:rPr>
              <a:t>Not for personal use</a:t>
            </a:r>
          </a:p>
          <a:p>
            <a:pPr marL="514350" indent="-514350">
              <a:buFont typeface="+mj-lt"/>
              <a:buAutoNum type="arabicPeriod"/>
              <a:defRPr/>
            </a:pPr>
            <a:endParaRPr lang="en-US" sz="2400" dirty="0" smtClean="0">
              <a:latin typeface="Arial" panose="020B0604020202020204" pitchFamily="34" charset="0"/>
              <a:cs typeface="Arial" panose="020B0604020202020204" pitchFamily="34" charset="0"/>
            </a:endParaRPr>
          </a:p>
          <a:p>
            <a:pPr marL="514350" indent="-514350">
              <a:buFont typeface="+mj-lt"/>
              <a:buAutoNum type="arabicPeriod"/>
              <a:defRPr/>
            </a:pPr>
            <a:r>
              <a:rPr lang="en-US" sz="2400" dirty="0" smtClean="0">
                <a:latin typeface="Arial" panose="020B0604020202020204" pitchFamily="34" charset="0"/>
                <a:cs typeface="Arial" panose="020B0604020202020204" pitchFamily="34" charset="0"/>
              </a:rPr>
              <a:t>Within single purchase limits</a:t>
            </a:r>
          </a:p>
          <a:p>
            <a:pPr algn="ctr">
              <a:buFontTx/>
              <a:buNone/>
              <a:defRPr/>
            </a:pPr>
            <a:r>
              <a:rPr lang="en-US" sz="2400" b="1" dirty="0" smtClean="0">
                <a:solidFill>
                  <a:srgbClr val="FF0000"/>
                </a:solidFill>
                <a:latin typeface="Arial" panose="020B0604020202020204" pitchFamily="34" charset="0"/>
                <a:cs typeface="Arial" panose="020B0604020202020204" pitchFamily="34" charset="0"/>
              </a:rPr>
              <a:t>FOR OFFICIAL GOVERNMENT PURPOSES ONLY</a:t>
            </a:r>
          </a:p>
        </p:txBody>
      </p:sp>
    </p:spTree>
    <p:extLst>
      <p:ext uri="{BB962C8B-B14F-4D97-AF65-F5344CB8AC3E}">
        <p14:creationId xmlns:p14="http://schemas.microsoft.com/office/powerpoint/2010/main" val="880885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PAYMENT OF SERVICES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24</a:t>
            </a:fld>
            <a:endParaRPr lang="en-US" dirty="0"/>
          </a:p>
        </p:txBody>
      </p:sp>
      <p:sp>
        <p:nvSpPr>
          <p:cNvPr id="5" name="Content Placeholder 1"/>
          <p:cNvSpPr txBox="1">
            <a:spLocks/>
          </p:cNvSpPr>
          <p:nvPr/>
        </p:nvSpPr>
        <p:spPr>
          <a:xfrm>
            <a:off x="836760" y="916926"/>
            <a:ext cx="7850039" cy="520881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Recurring services less than $2,500 per fiscal year</a:t>
            </a:r>
          </a:p>
          <a:p>
            <a:pPr lvl="1"/>
            <a:r>
              <a:rPr lang="en-US" sz="2400" dirty="0" smtClean="0">
                <a:latin typeface="Arial" panose="020B0604020202020204" pitchFamily="34" charset="0"/>
                <a:cs typeface="Arial" panose="020B0604020202020204" pitchFamily="34" charset="0"/>
              </a:rPr>
              <a:t>NOT on a contract, month-to-month payments only</a:t>
            </a:r>
          </a:p>
          <a:p>
            <a:r>
              <a:rPr lang="en-US" sz="2400" dirty="0" smtClean="0">
                <a:latin typeface="Arial" panose="020B0604020202020204" pitchFamily="34" charset="0"/>
                <a:cs typeface="Arial" panose="020B0604020202020204" pitchFamily="34" charset="0"/>
              </a:rPr>
              <a:t>Recurring services more than $2,500 per fiscal year</a:t>
            </a:r>
          </a:p>
          <a:p>
            <a:pPr lvl="1"/>
            <a:r>
              <a:rPr lang="en-US" sz="2400" dirty="0" smtClean="0">
                <a:latin typeface="Arial" panose="020B0604020202020204" pitchFamily="34" charset="0"/>
                <a:cs typeface="Arial" panose="020B0604020202020204" pitchFamily="34" charset="0"/>
              </a:rPr>
              <a:t> shall be acquired through the servicing contracting office</a:t>
            </a:r>
          </a:p>
          <a:p>
            <a:pPr lvl="1"/>
            <a:r>
              <a:rPr lang="en-US" sz="2400" dirty="0" smtClean="0">
                <a:latin typeface="Arial" panose="020B0604020202020204" pitchFamily="34" charset="0"/>
                <a:cs typeface="Arial" panose="020B0604020202020204" pitchFamily="34" charset="0"/>
              </a:rPr>
              <a:t>ONLY the MICC can write the contract</a:t>
            </a:r>
          </a:p>
          <a:p>
            <a:r>
              <a:rPr lang="en-US" sz="2400" dirty="0" smtClean="0">
                <a:latin typeface="Arial" panose="020B0604020202020204" pitchFamily="34" charset="0"/>
                <a:cs typeface="Arial" panose="020B0604020202020204" pitchFamily="34" charset="0"/>
              </a:rPr>
              <a:t>Non-recurring services </a:t>
            </a:r>
          </a:p>
          <a:p>
            <a:pPr>
              <a:buFont typeface="Arial" pitchFamily="34" charset="0"/>
              <a:buNone/>
            </a:pPr>
            <a:r>
              <a:rPr lang="en-US" sz="2400" dirty="0" smtClean="0">
                <a:latin typeface="Arial" panose="020B0604020202020204" pitchFamily="34" charset="0"/>
                <a:cs typeface="Arial" panose="020B0604020202020204" pitchFamily="34" charset="0"/>
              </a:rPr>
              <a:t>	one-time, unpredictable, or occasional requirements</a:t>
            </a:r>
          </a:p>
          <a:p>
            <a:pPr lvl="1"/>
            <a:r>
              <a:rPr lang="en-US" sz="2400" dirty="0" smtClean="0">
                <a:latin typeface="Arial" panose="020B0604020202020204" pitchFamily="34" charset="0"/>
                <a:cs typeface="Arial" panose="020B0604020202020204" pitchFamily="34" charset="0"/>
              </a:rPr>
              <a:t>up to $2,500 whenever a requirement occurs</a:t>
            </a:r>
          </a:p>
          <a:p>
            <a:pPr lvl="1"/>
            <a:endParaRPr lang="en-US" sz="2400" dirty="0" smtClean="0">
              <a:latin typeface="Arial" panose="020B0604020202020204" pitchFamily="34" charset="0"/>
              <a:cs typeface="Arial" panose="020B0604020202020204" pitchFamily="34" charset="0"/>
            </a:endParaRPr>
          </a:p>
          <a:p>
            <a:pPr algn="ctr">
              <a:buFont typeface="Arial" pitchFamily="34" charset="0"/>
              <a:buNone/>
            </a:pPr>
            <a:r>
              <a:rPr lang="en-US" sz="2400" b="1" dirty="0" smtClean="0">
                <a:latin typeface="Arial" panose="020B0604020202020204" pitchFamily="34" charset="0"/>
                <a:cs typeface="Arial" panose="020B0604020202020204" pitchFamily="34" charset="0"/>
              </a:rPr>
              <a:t>You </a:t>
            </a:r>
            <a:r>
              <a:rPr lang="en-US" sz="2400" b="1" dirty="0" smtClean="0">
                <a:solidFill>
                  <a:srgbClr val="FF0000"/>
                </a:solidFill>
                <a:latin typeface="Arial" panose="020B0604020202020204" pitchFamily="34" charset="0"/>
                <a:cs typeface="Arial" panose="020B0604020202020204" pitchFamily="34" charset="0"/>
              </a:rPr>
              <a:t>CANNOT</a:t>
            </a:r>
            <a:r>
              <a:rPr lang="en-US" sz="2400" b="1" dirty="0" smtClean="0">
                <a:latin typeface="Arial" panose="020B0604020202020204" pitchFamily="34" charset="0"/>
                <a:cs typeface="Arial" panose="020B0604020202020204" pitchFamily="34" charset="0"/>
              </a:rPr>
              <a:t> enter into a contract/agreement</a:t>
            </a:r>
          </a:p>
          <a:p>
            <a:pPr algn="ctr">
              <a:buFont typeface="Arial" pitchFamily="34" charset="0"/>
              <a:buNone/>
            </a:pPr>
            <a:r>
              <a:rPr lang="en-US" sz="2400" b="1" dirty="0" smtClean="0">
                <a:latin typeface="Arial" panose="020B0604020202020204" pitchFamily="34" charset="0"/>
                <a:cs typeface="Arial" panose="020B0604020202020204" pitchFamily="34" charset="0"/>
              </a:rPr>
              <a:t>(even if it will save the Gov’t money)</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482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ELIGIBILITY</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25</a:t>
            </a:fld>
            <a:endParaRPr lang="en-US" dirty="0"/>
          </a:p>
        </p:txBody>
      </p:sp>
      <p:sp>
        <p:nvSpPr>
          <p:cNvPr id="5" name="Rectangle 4"/>
          <p:cNvSpPr/>
          <p:nvPr/>
        </p:nvSpPr>
        <p:spPr>
          <a:xfrm>
            <a:off x="865802" y="1371600"/>
            <a:ext cx="7926239" cy="2677656"/>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Who is authorized?</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Only </a:t>
            </a:r>
            <a:r>
              <a:rPr lang="en-US" sz="2400" dirty="0">
                <a:latin typeface="Arial" panose="020B0604020202020204" pitchFamily="34" charset="0"/>
                <a:cs typeface="Arial" panose="020B0604020202020204" pitchFamily="34" charset="0"/>
              </a:rPr>
              <a:t>DOD employees or soldiers may be issued a card or be a Billing Official</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DOD </a:t>
            </a:r>
            <a:r>
              <a:rPr lang="en-US" sz="2400" dirty="0">
                <a:solidFill>
                  <a:srgbClr val="FF0000"/>
                </a:solidFill>
                <a:latin typeface="Arial" panose="020B0604020202020204" pitchFamily="34" charset="0"/>
                <a:cs typeface="Arial" panose="020B0604020202020204" pitchFamily="34" charset="0"/>
              </a:rPr>
              <a:t>contractors</a:t>
            </a:r>
            <a:r>
              <a:rPr lang="en-US" sz="2400" dirty="0">
                <a:latin typeface="Arial" panose="020B0604020202020204" pitchFamily="34" charset="0"/>
                <a:cs typeface="Arial" panose="020B0604020202020204" pitchFamily="34" charset="0"/>
              </a:rPr>
              <a:t> are </a:t>
            </a:r>
            <a:r>
              <a:rPr lang="en-US" sz="2400" dirty="0">
                <a:solidFill>
                  <a:srgbClr val="FF0000"/>
                </a:solidFill>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authorized to have a GPC account under the Army hierarchy</a:t>
            </a:r>
          </a:p>
        </p:txBody>
      </p:sp>
    </p:spTree>
    <p:extLst>
      <p:ext uri="{BB962C8B-B14F-4D97-AF65-F5344CB8AC3E}">
        <p14:creationId xmlns:p14="http://schemas.microsoft.com/office/powerpoint/2010/main" val="121804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59430"/>
            <a:ext cx="8667750" cy="452432"/>
          </a:xfrm>
        </p:spPr>
        <p:txBody>
          <a:bodyPr/>
          <a:lstStyle/>
          <a:p>
            <a:r>
              <a:rPr lang="en-US" sz="2600" dirty="0" smtClean="0"/>
              <a:t>ESTABLISHING AND MAINTAINING A GPC ACCOUNT</a:t>
            </a:r>
            <a:endParaRPr lang="en-US" sz="2600" dirty="0"/>
          </a:p>
        </p:txBody>
      </p:sp>
      <p:sp>
        <p:nvSpPr>
          <p:cNvPr id="4" name="Slide Number Placeholder 3"/>
          <p:cNvSpPr>
            <a:spLocks noGrp="1"/>
          </p:cNvSpPr>
          <p:nvPr>
            <p:ph type="sldNum" sz="quarter" idx="12"/>
          </p:nvPr>
        </p:nvSpPr>
        <p:spPr/>
        <p:txBody>
          <a:bodyPr/>
          <a:lstStyle/>
          <a:p>
            <a:fld id="{1A3C3F5D-9F0A-4D26-898B-10DC4C85EEE6}" type="slidenum">
              <a:rPr lang="en-US" smtClean="0"/>
              <a:t>26</a:t>
            </a:fld>
            <a:endParaRPr lang="en-US" dirty="0"/>
          </a:p>
        </p:txBody>
      </p:sp>
      <p:sp>
        <p:nvSpPr>
          <p:cNvPr id="5" name="Content Placeholder 2"/>
          <p:cNvSpPr txBox="1">
            <a:spLocks/>
          </p:cNvSpPr>
          <p:nvPr/>
        </p:nvSpPr>
        <p:spPr>
          <a:xfrm>
            <a:off x="933450" y="1235553"/>
            <a:ext cx="7888550" cy="510244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defRPr/>
            </a:pPr>
            <a:r>
              <a:rPr lang="en-US" sz="2400" b="1" dirty="0" smtClean="0">
                <a:latin typeface="Arial" panose="020B0604020202020204" pitchFamily="34" charset="0"/>
                <a:cs typeface="Arial" panose="020B0604020202020204" pitchFamily="34" charset="0"/>
              </a:rPr>
              <a:t>Reference:</a:t>
            </a:r>
          </a:p>
          <a:p>
            <a:pPr marL="0" lvl="1" indent="0">
              <a:buNone/>
              <a:defRPr/>
            </a:pPr>
            <a:r>
              <a:rPr lang="en-US" sz="2400" b="1" dirty="0" smtClean="0">
                <a:latin typeface="Arial" panose="020B0604020202020204" pitchFamily="34" charset="0"/>
                <a:cs typeface="Arial" panose="020B0604020202020204" pitchFamily="34" charset="0"/>
              </a:rPr>
              <a:t>ACC Regulation 715-1</a:t>
            </a:r>
          </a:p>
          <a:p>
            <a:pPr marL="342900" lvl="1" indent="-342900">
              <a:buFont typeface="Arial" pitchFamily="34" charset="0"/>
              <a:buChar char="•"/>
              <a:defRPr/>
            </a:pPr>
            <a:endParaRPr lang="en-US" sz="2400" b="1" dirty="0" smtClean="0">
              <a:latin typeface="Arial" panose="020B0604020202020204" pitchFamily="34" charset="0"/>
              <a:cs typeface="Arial" panose="020B0604020202020204" pitchFamily="34" charset="0"/>
            </a:endParaRPr>
          </a:p>
          <a:p>
            <a:pPr lvl="1">
              <a:defRPr/>
            </a:pPr>
            <a:r>
              <a:rPr lang="en-US" sz="2400" dirty="0" smtClean="0">
                <a:latin typeface="Arial" panose="020B0604020202020204" pitchFamily="34" charset="0"/>
                <a:cs typeface="Arial" panose="020B0604020202020204" pitchFamily="34" charset="0"/>
              </a:rPr>
              <a:t>Cardholder supervisor will nominate individuals within their supervisory chain to serve as GPC Cardholders</a:t>
            </a:r>
            <a:endParaRPr lang="en-US" sz="2400" dirty="0" smtClean="0">
              <a:solidFill>
                <a:srgbClr val="FF0000"/>
              </a:solidFill>
              <a:latin typeface="Arial" panose="020B0604020202020204" pitchFamily="34" charset="0"/>
              <a:cs typeface="Arial" panose="020B0604020202020204" pitchFamily="34" charset="0"/>
            </a:endParaRPr>
          </a:p>
          <a:p>
            <a:pPr lvl="1">
              <a:defRPr/>
            </a:pPr>
            <a:endParaRPr lang="en-US" sz="2400" dirty="0" smtClean="0">
              <a:solidFill>
                <a:srgbClr val="FF0000"/>
              </a:solidFill>
              <a:latin typeface="Arial" panose="020B0604020202020204" pitchFamily="34" charset="0"/>
              <a:cs typeface="Arial" panose="020B0604020202020204" pitchFamily="34" charset="0"/>
            </a:endParaRPr>
          </a:p>
          <a:p>
            <a:pPr lvl="1">
              <a:defRPr/>
            </a:pPr>
            <a:r>
              <a:rPr lang="en-US" sz="2400" dirty="0" smtClean="0">
                <a:latin typeface="Arial" panose="020B0604020202020204" pitchFamily="34" charset="0"/>
                <a:cs typeface="Arial" panose="020B0604020202020204" pitchFamily="34" charset="0"/>
              </a:rPr>
              <a:t>Billing Officials shall not be subordinate in rank to cardholders </a:t>
            </a:r>
            <a:endParaRPr lang="en-US" sz="2400" dirty="0">
              <a:solidFill>
                <a:srgbClr val="FF66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232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BILLING OFFICIAL RESPONSIBILITIES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27</a:t>
            </a:fld>
            <a:endParaRPr lang="en-US" dirty="0"/>
          </a:p>
        </p:txBody>
      </p:sp>
      <p:sp>
        <p:nvSpPr>
          <p:cNvPr id="6" name="Rectangle 3"/>
          <p:cNvSpPr txBox="1">
            <a:spLocks noChangeArrowheads="1"/>
          </p:cNvSpPr>
          <p:nvPr/>
        </p:nvSpPr>
        <p:spPr>
          <a:xfrm>
            <a:off x="836761" y="1066800"/>
            <a:ext cx="7850039" cy="53340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600" dirty="0" smtClean="0">
                <a:latin typeface="Arial" panose="020B0604020202020204" pitchFamily="34" charset="0"/>
                <a:cs typeface="Arial" panose="020B0604020202020204" pitchFamily="34" charset="0"/>
              </a:rPr>
              <a:t>Must be the Cardholder’s immediate supervisor, if not MFR required for the file</a:t>
            </a:r>
          </a:p>
          <a:p>
            <a:pPr marL="0" indent="0">
              <a:lnSpc>
                <a:spcPct val="120000"/>
              </a:lnSpc>
              <a:buFont typeface="Arial" pitchFamily="34" charset="0"/>
              <a:buNone/>
            </a:pPr>
            <a:endParaRPr lang="en-US" sz="2600" dirty="0" smtClean="0">
              <a:latin typeface="Arial" panose="020B0604020202020204" pitchFamily="34" charset="0"/>
              <a:cs typeface="Arial" panose="020B0604020202020204" pitchFamily="34" charset="0"/>
            </a:endParaRPr>
          </a:p>
          <a:p>
            <a:pPr>
              <a:lnSpc>
                <a:spcPct val="120000"/>
              </a:lnSpc>
            </a:pPr>
            <a:r>
              <a:rPr lang="en-US" sz="2600" dirty="0" smtClean="0">
                <a:latin typeface="Arial" panose="020B0604020202020204" pitchFamily="34" charset="0"/>
                <a:cs typeface="Arial" panose="020B0604020202020204" pitchFamily="34" charset="0"/>
              </a:rPr>
              <a:t>Develops the organization’s purchase procedures (SOP)</a:t>
            </a:r>
          </a:p>
          <a:p>
            <a:pPr marL="0" indent="0">
              <a:lnSpc>
                <a:spcPct val="120000"/>
              </a:lnSpc>
              <a:buFont typeface="Arial" pitchFamily="34" charset="0"/>
              <a:buNone/>
            </a:pPr>
            <a:endParaRPr lang="en-US" sz="2600" dirty="0" smtClean="0">
              <a:latin typeface="Arial" panose="020B0604020202020204" pitchFamily="34" charset="0"/>
              <a:cs typeface="Arial" panose="020B0604020202020204" pitchFamily="34" charset="0"/>
            </a:endParaRPr>
          </a:p>
          <a:p>
            <a:pPr>
              <a:lnSpc>
                <a:spcPct val="120000"/>
              </a:lnSpc>
            </a:pPr>
            <a:r>
              <a:rPr lang="en-US" sz="2600" dirty="0" smtClean="0">
                <a:latin typeface="Arial" panose="020B0604020202020204" pitchFamily="34" charset="0"/>
                <a:cs typeface="Arial" panose="020B0604020202020204" pitchFamily="34" charset="0"/>
              </a:rPr>
              <a:t>Submits requests to A/OPC for all maintenance changes</a:t>
            </a:r>
          </a:p>
          <a:p>
            <a:pPr marL="0" indent="0">
              <a:lnSpc>
                <a:spcPct val="120000"/>
              </a:lnSpc>
              <a:buFont typeface="Arial" pitchFamily="34" charset="0"/>
              <a:buNone/>
            </a:pPr>
            <a:endParaRPr lang="en-US" sz="2600" dirty="0" smtClean="0">
              <a:latin typeface="Arial" panose="020B0604020202020204" pitchFamily="34" charset="0"/>
              <a:cs typeface="Arial" panose="020B0604020202020204" pitchFamily="34" charset="0"/>
            </a:endParaRPr>
          </a:p>
          <a:p>
            <a:pPr>
              <a:lnSpc>
                <a:spcPct val="120000"/>
              </a:lnSpc>
            </a:pPr>
            <a:r>
              <a:rPr lang="en-US" sz="2600" dirty="0" smtClean="0">
                <a:latin typeface="Arial" panose="020B0604020202020204" pitchFamily="34" charset="0"/>
                <a:cs typeface="Arial" panose="020B0604020202020204" pitchFamily="34" charset="0"/>
              </a:rPr>
              <a:t>Ensures an Alternate Billing Official is appointed and trained</a:t>
            </a:r>
          </a:p>
          <a:p>
            <a:pPr marL="0" indent="0">
              <a:lnSpc>
                <a:spcPct val="120000"/>
              </a:lnSpc>
              <a:buFont typeface="Arial" pitchFamily="34" charset="0"/>
              <a:buNone/>
            </a:pPr>
            <a:endParaRPr lang="en-US" sz="2600" dirty="0" smtClean="0">
              <a:latin typeface="Arial" panose="020B0604020202020204" pitchFamily="34" charset="0"/>
              <a:cs typeface="Arial" panose="020B0604020202020204" pitchFamily="34" charset="0"/>
            </a:endParaRPr>
          </a:p>
          <a:p>
            <a:pPr>
              <a:lnSpc>
                <a:spcPct val="120000"/>
              </a:lnSpc>
            </a:pPr>
            <a:r>
              <a:rPr lang="en-US" sz="2600" dirty="0" smtClean="0">
                <a:latin typeface="Arial" panose="020B0604020202020204" pitchFamily="34" charset="0"/>
                <a:cs typeface="Arial" panose="020B0604020202020204" pitchFamily="34" charset="0"/>
              </a:rPr>
              <a:t>Certifies monthly statement in ACCESS Online within 5 business days of the end of the billing cycle (billing cycle ends on the 19</a:t>
            </a:r>
            <a:r>
              <a:rPr lang="en-US" sz="2600" baseline="30000" dirty="0" smtClean="0">
                <a:latin typeface="Arial" panose="020B0604020202020204" pitchFamily="34" charset="0"/>
                <a:cs typeface="Arial" panose="020B0604020202020204" pitchFamily="34" charset="0"/>
              </a:rPr>
              <a:t>th</a:t>
            </a:r>
            <a:r>
              <a:rPr lang="en-US" sz="2600" dirty="0" smtClean="0">
                <a:latin typeface="Arial" panose="020B0604020202020204" pitchFamily="34" charset="0"/>
                <a:cs typeface="Arial" panose="020B0604020202020204" pitchFamily="34" charset="0"/>
              </a:rPr>
              <a:t> and begins on the 20</a:t>
            </a:r>
            <a:r>
              <a:rPr lang="en-US" sz="2600" baseline="30000" dirty="0" smtClean="0">
                <a:latin typeface="Arial" panose="020B0604020202020204" pitchFamily="34" charset="0"/>
                <a:cs typeface="Arial" panose="020B0604020202020204" pitchFamily="34" charset="0"/>
              </a:rPr>
              <a:t>th</a:t>
            </a:r>
            <a:r>
              <a:rPr lang="en-US" sz="2600" dirty="0" smtClean="0">
                <a:latin typeface="Arial" panose="020B0604020202020204" pitchFamily="34" charset="0"/>
                <a:cs typeface="Arial" panose="020B0604020202020204" pitchFamily="34" charset="0"/>
              </a:rPr>
              <a:t> of each month).  If the 19</a:t>
            </a:r>
            <a:r>
              <a:rPr lang="en-US" sz="2600" baseline="30000" dirty="0" smtClean="0">
                <a:latin typeface="Arial" panose="020B0604020202020204" pitchFamily="34" charset="0"/>
                <a:cs typeface="Arial" panose="020B0604020202020204" pitchFamily="34" charset="0"/>
              </a:rPr>
              <a:t>th</a:t>
            </a:r>
            <a:r>
              <a:rPr lang="en-US" sz="2600" dirty="0" smtClean="0">
                <a:latin typeface="Arial" panose="020B0604020202020204" pitchFamily="34" charset="0"/>
                <a:cs typeface="Arial" panose="020B0604020202020204" pitchFamily="34" charset="0"/>
              </a:rPr>
              <a:t> falls on a Saturday/Sunday the cycle will end on the previous Friday and you will have 5 business days to certify.</a:t>
            </a:r>
            <a:r>
              <a:rPr lang="en-US" sz="2600" dirty="0" smtClean="0">
                <a:solidFill>
                  <a:srgbClr val="FF0000"/>
                </a:solidFill>
                <a:latin typeface="Arial" panose="020B0604020202020204" pitchFamily="34" charset="0"/>
                <a:cs typeface="Arial" panose="020B0604020202020204" pitchFamily="34" charset="0"/>
              </a:rPr>
              <a:t> Account will be suspended until it is certified. Failure to certify by the deadline twice during the FY will result in account termination</a:t>
            </a:r>
            <a:r>
              <a:rPr lang="en-US" sz="2600" dirty="0">
                <a:solidFill>
                  <a:srgbClr val="FF0000"/>
                </a:solidFill>
                <a:latin typeface="Arial" panose="020B0604020202020204" pitchFamily="34" charset="0"/>
                <a:cs typeface="Arial" panose="020B0604020202020204" pitchFamily="34" charset="0"/>
              </a:rPr>
              <a:t>. Interest penalties are assessed when the billing statement is not paid on </a:t>
            </a:r>
            <a:r>
              <a:rPr lang="en-US" sz="2400" dirty="0" smtClean="0">
                <a:solidFill>
                  <a:srgbClr val="FF0000"/>
                </a:solidFill>
                <a:latin typeface="Arial" panose="020B0604020202020204" pitchFamily="34" charset="0"/>
                <a:cs typeface="Arial" panose="020B0604020202020204" pitchFamily="34" charset="0"/>
              </a:rPr>
              <a:t>time.</a:t>
            </a:r>
            <a:endParaRPr lang="en-US" sz="260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8402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C3F5D-9F0A-4D26-898B-10DC4C85EEE6}" type="slidenum">
              <a:rPr lang="en-US" smtClean="0"/>
              <a:t>28</a:t>
            </a:fld>
            <a:endParaRPr lang="en-US" dirty="0"/>
          </a:p>
        </p:txBody>
      </p:sp>
      <p:sp>
        <p:nvSpPr>
          <p:cNvPr id="6" name="Title 5"/>
          <p:cNvSpPr>
            <a:spLocks noGrp="1"/>
          </p:cNvSpPr>
          <p:nvPr>
            <p:ph type="title"/>
          </p:nvPr>
        </p:nvSpPr>
        <p:spPr>
          <a:xfrm>
            <a:off x="527824" y="104035"/>
            <a:ext cx="8616176" cy="867930"/>
          </a:xfrm>
        </p:spPr>
        <p:txBody>
          <a:bodyPr/>
          <a:lstStyle/>
          <a:p>
            <a:r>
              <a:rPr lang="en-US" dirty="0" smtClean="0"/>
              <a:t>BILLING OFFICIAL RESPONSIBILITIES (CONT’D)</a:t>
            </a:r>
            <a:endParaRPr lang="en-US" dirty="0"/>
          </a:p>
        </p:txBody>
      </p:sp>
      <p:sp>
        <p:nvSpPr>
          <p:cNvPr id="7" name="Rectangle 3"/>
          <p:cNvSpPr txBox="1">
            <a:spLocks noChangeArrowheads="1"/>
          </p:cNvSpPr>
          <p:nvPr/>
        </p:nvSpPr>
        <p:spPr>
          <a:xfrm>
            <a:off x="914400" y="1102179"/>
            <a:ext cx="8229600" cy="47259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400" dirty="0" smtClean="0">
                <a:latin typeface="Arial" panose="020B0604020202020204" pitchFamily="34" charset="0"/>
                <a:cs typeface="Arial" panose="020B0604020202020204" pitchFamily="34" charset="0"/>
              </a:rPr>
              <a:t>Know and use DoD and ACC Regulations, and MICC Benning’s GPC slides and local policies</a:t>
            </a:r>
          </a:p>
          <a:p>
            <a:pPr marL="0" indent="0">
              <a:lnSpc>
                <a:spcPct val="80000"/>
              </a:lnSpc>
              <a:buFont typeface="Arial" pitchFamily="34" charset="0"/>
              <a:buNone/>
            </a:pPr>
            <a:endParaRPr lang="en-US" sz="2400" dirty="0" smtClean="0">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Ensures that Cardholders maintain all original supporting documentation for each purchase (e.g. receipts, logs, invoices, pre-purchase approvals, etc.)</a:t>
            </a:r>
          </a:p>
          <a:p>
            <a:pPr marL="0" indent="0">
              <a:lnSpc>
                <a:spcPct val="80000"/>
              </a:lnSpc>
              <a:buFont typeface="Arial" pitchFamily="34" charset="0"/>
              <a:buNone/>
            </a:pPr>
            <a:endParaRPr lang="en-US" sz="2400" dirty="0" smtClean="0">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Ensures non-expendable &amp; durable property purchased with the GPC is tracked (PBO tracks non-expendable &amp; BN &amp; S4 units tracks expendable)</a:t>
            </a:r>
          </a:p>
          <a:p>
            <a:pPr marL="0" indent="0">
              <a:lnSpc>
                <a:spcPct val="80000"/>
              </a:lnSpc>
              <a:buFont typeface="Arial" pitchFamily="34" charset="0"/>
              <a:buNone/>
            </a:pPr>
            <a:endParaRPr lang="en-US" sz="2400" dirty="0" smtClean="0">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Reports suspected cases of fraud, abuse, or questionable purchases to the A/OPC</a:t>
            </a:r>
          </a:p>
          <a:p>
            <a:pPr>
              <a:lnSpc>
                <a:spcPct val="80000"/>
              </a:lnSpc>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491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220" y="104035"/>
            <a:ext cx="8824331" cy="867930"/>
          </a:xfrm>
        </p:spPr>
        <p:txBody>
          <a:bodyPr/>
          <a:lstStyle/>
          <a:p>
            <a:r>
              <a:rPr lang="en-US" dirty="0" smtClean="0"/>
              <a:t>BILLING OFFICIAL RESPONSIBILITIES (CONT’D)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29</a:t>
            </a:fld>
            <a:endParaRPr lang="en-US" dirty="0"/>
          </a:p>
        </p:txBody>
      </p:sp>
      <p:sp>
        <p:nvSpPr>
          <p:cNvPr id="5" name="Rectangle 3"/>
          <p:cNvSpPr txBox="1">
            <a:spLocks noChangeArrowheads="1"/>
          </p:cNvSpPr>
          <p:nvPr/>
        </p:nvSpPr>
        <p:spPr>
          <a:xfrm>
            <a:off x="876300" y="1167821"/>
            <a:ext cx="7795632" cy="432457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Validates that purchases:</a:t>
            </a:r>
          </a:p>
          <a:p>
            <a:pPr lvl="1"/>
            <a:r>
              <a:rPr lang="en-US" sz="2400" dirty="0" smtClean="0">
                <a:latin typeface="Arial" panose="020B0604020202020204" pitchFamily="34" charset="0"/>
                <a:cs typeface="Arial" panose="020B0604020202020204" pitchFamily="34" charset="0"/>
              </a:rPr>
              <a:t>Do not exceed spending limits</a:t>
            </a:r>
          </a:p>
          <a:p>
            <a:pPr lvl="1"/>
            <a:r>
              <a:rPr lang="en-US" sz="2400" dirty="0" smtClean="0">
                <a:latin typeface="Arial" panose="020B0604020202020204" pitchFamily="34" charset="0"/>
                <a:cs typeface="Arial" panose="020B0604020202020204" pitchFamily="34" charset="0"/>
              </a:rPr>
              <a:t>Are not split</a:t>
            </a:r>
          </a:p>
          <a:p>
            <a:pPr lvl="1"/>
            <a:r>
              <a:rPr lang="en-US" sz="2400" dirty="0" smtClean="0">
                <a:latin typeface="Arial" panose="020B0604020202020204" pitchFamily="34" charset="0"/>
                <a:cs typeface="Arial" panose="020B0604020202020204" pitchFamily="34" charset="0"/>
              </a:rPr>
              <a:t>Are not for personal use</a:t>
            </a:r>
          </a:p>
          <a:p>
            <a:pPr lvl="1"/>
            <a:r>
              <a:rPr lang="en-US" sz="2400" dirty="0" smtClean="0">
                <a:latin typeface="Arial" panose="020B0604020202020204" pitchFamily="34" charset="0"/>
                <a:cs typeface="Arial" panose="020B0604020202020204" pitchFamily="34" charset="0"/>
              </a:rPr>
              <a:t>Are not prohibited</a:t>
            </a:r>
          </a:p>
          <a:p>
            <a:pPr marL="457200" lvl="1"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Billing Officials are financially responsible for any illegal, improper, or incorrect payment as a result of an inaccurate or misleading certification </a:t>
            </a:r>
          </a:p>
          <a:p>
            <a:endParaRPr lang="en-US" dirty="0" smtClean="0"/>
          </a:p>
        </p:txBody>
      </p:sp>
    </p:spTree>
    <p:extLst>
      <p:ext uri="{BB962C8B-B14F-4D97-AF65-F5344CB8AC3E}">
        <p14:creationId xmlns:p14="http://schemas.microsoft.com/office/powerpoint/2010/main" val="1329006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PURCHASE CARD TRAINING</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3</a:t>
            </a:fld>
            <a:endParaRPr lang="en-US" dirty="0"/>
          </a:p>
        </p:txBody>
      </p:sp>
      <p:pic>
        <p:nvPicPr>
          <p:cNvPr id="5" name="Content Placeholder 4"/>
          <p:cNvPicPr>
            <a:picLocks noGrp="1" noChangeAspect="1" noChangeArrowheads="1"/>
          </p:cNvPicPr>
          <p:nvPr>
            <p:ph idx="1"/>
          </p:nvPr>
        </p:nvPicPr>
        <p:blipFill>
          <a:blip r:embed="rId2" cstate="print"/>
          <a:srcRect/>
          <a:stretch>
            <a:fillRect/>
          </a:stretch>
        </p:blipFill>
        <p:spPr bwMode="auto">
          <a:xfrm>
            <a:off x="3532188" y="2124869"/>
            <a:ext cx="2381250" cy="1524000"/>
          </a:xfrm>
          <a:prstGeom prst="rect">
            <a:avLst/>
          </a:prstGeom>
          <a:noFill/>
          <a:ln w="9525">
            <a:noFill/>
            <a:miter lim="800000"/>
            <a:headEnd/>
            <a:tailEnd/>
          </a:ln>
        </p:spPr>
      </p:pic>
      <p:sp>
        <p:nvSpPr>
          <p:cNvPr id="6" name="Rectangle 5"/>
          <p:cNvSpPr/>
          <p:nvPr/>
        </p:nvSpPr>
        <p:spPr>
          <a:xfrm>
            <a:off x="-30480" y="4572000"/>
            <a:ext cx="9174480" cy="1200329"/>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Presented by:</a:t>
            </a:r>
          </a:p>
          <a:p>
            <a:pPr algn="ctr"/>
            <a:r>
              <a:rPr lang="en-US" sz="2400" b="1" dirty="0">
                <a:latin typeface="Arial" panose="020B0604020202020204" pitchFamily="34" charset="0"/>
                <a:cs typeface="Arial" panose="020B0604020202020204" pitchFamily="34" charset="0"/>
              </a:rPr>
              <a:t>MISSION &amp; INSTALLATION CONTRACTING </a:t>
            </a:r>
            <a:r>
              <a:rPr lang="en-US" sz="2400" b="1" dirty="0" smtClean="0">
                <a:latin typeface="Arial" panose="020B0604020202020204" pitchFamily="34" charset="0"/>
                <a:cs typeface="Arial" panose="020B0604020202020204" pitchFamily="34" charset="0"/>
              </a:rPr>
              <a:t>COMMAND</a:t>
            </a: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FORT BENNING</a:t>
            </a:r>
          </a:p>
        </p:txBody>
      </p:sp>
    </p:spTree>
    <p:extLst>
      <p:ext uri="{BB962C8B-B14F-4D97-AF65-F5344CB8AC3E}">
        <p14:creationId xmlns:p14="http://schemas.microsoft.com/office/powerpoint/2010/main" val="684377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ALTERNATE BO RESPONSIBILITIES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30</a:t>
            </a:fld>
            <a:endParaRPr lang="en-US" dirty="0"/>
          </a:p>
        </p:txBody>
      </p:sp>
      <p:sp>
        <p:nvSpPr>
          <p:cNvPr id="5" name="Content Placeholder 2"/>
          <p:cNvSpPr txBox="1">
            <a:spLocks/>
          </p:cNvSpPr>
          <p:nvPr/>
        </p:nvSpPr>
        <p:spPr>
          <a:xfrm>
            <a:off x="836760" y="1355271"/>
            <a:ext cx="7850039" cy="481692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smtClean="0">
                <a:solidFill>
                  <a:srgbClr val="FF0000"/>
                </a:solidFill>
                <a:latin typeface="Arial" panose="020B0604020202020204" pitchFamily="34" charset="0"/>
                <a:cs typeface="Arial" panose="020B0604020202020204" pitchFamily="34" charset="0"/>
              </a:rPr>
              <a:t>Alternate Billing Official </a:t>
            </a:r>
            <a:r>
              <a:rPr lang="en-US" sz="2400" dirty="0" smtClean="0">
                <a:latin typeface="Arial" panose="020B0604020202020204" pitchFamily="34" charset="0"/>
                <a:cs typeface="Arial" panose="020B0604020202020204" pitchFamily="34" charset="0"/>
              </a:rPr>
              <a:t>duties are the same as the Primary Billing Official, and should be performed in the absence of the Primary Billing Official</a:t>
            </a:r>
          </a:p>
          <a:p>
            <a:pPr marL="0" indent="0">
              <a:buFont typeface="Arial" pitchFamily="34" charset="0"/>
              <a:buNone/>
              <a:defRPr/>
            </a:pPr>
            <a:endParaRPr lang="en-US" sz="2400" dirty="0" smtClean="0">
              <a:latin typeface="Arial" panose="020B0604020202020204" pitchFamily="34" charset="0"/>
              <a:cs typeface="Arial" panose="020B0604020202020204" pitchFamily="34" charset="0"/>
            </a:endParaRPr>
          </a:p>
          <a:p>
            <a:pPr>
              <a:defRPr/>
            </a:pPr>
            <a:r>
              <a:rPr lang="en-US" sz="2400" dirty="0" smtClean="0">
                <a:latin typeface="Arial" panose="020B0604020202020204" pitchFamily="34" charset="0"/>
                <a:cs typeface="Arial" panose="020B0604020202020204" pitchFamily="34" charset="0"/>
              </a:rPr>
              <a:t>Perform </a:t>
            </a:r>
            <a:r>
              <a:rPr lang="en-US" sz="2400" dirty="0" smtClean="0">
                <a:solidFill>
                  <a:srgbClr val="FF0000"/>
                </a:solidFill>
                <a:latin typeface="Arial" panose="020B0604020202020204" pitchFamily="34" charset="0"/>
                <a:cs typeface="Arial" panose="020B0604020202020204" pitchFamily="34" charset="0"/>
              </a:rPr>
              <a:t>annual reviews of Cardholder files</a:t>
            </a:r>
            <a:r>
              <a:rPr lang="en-US" sz="2400" dirty="0" smtClean="0">
                <a:solidFill>
                  <a:srgbClr val="FF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using the checklist provided checklist  (A/OPC review does NOT take the place of a Billing Official review)</a:t>
            </a:r>
          </a:p>
        </p:txBody>
      </p:sp>
    </p:spTree>
    <p:extLst>
      <p:ext uri="{BB962C8B-B14F-4D97-AF65-F5344CB8AC3E}">
        <p14:creationId xmlns:p14="http://schemas.microsoft.com/office/powerpoint/2010/main" val="2314111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SPAN OF CONTROL</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31</a:t>
            </a:fld>
            <a:endParaRPr lang="en-US" dirty="0"/>
          </a:p>
        </p:txBody>
      </p:sp>
      <p:sp>
        <p:nvSpPr>
          <p:cNvPr id="5" name="Rectangle 3"/>
          <p:cNvSpPr txBox="1">
            <a:spLocks noChangeArrowheads="1"/>
          </p:cNvSpPr>
          <p:nvPr/>
        </p:nvSpPr>
        <p:spPr>
          <a:xfrm>
            <a:off x="836760" y="1371600"/>
            <a:ext cx="7850039" cy="14781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A ratio of not more than </a:t>
            </a:r>
            <a:r>
              <a:rPr lang="en-US" sz="2400" b="1" dirty="0" smtClean="0">
                <a:solidFill>
                  <a:srgbClr val="FF0000"/>
                </a:solidFill>
                <a:latin typeface="Arial" panose="020B0604020202020204" pitchFamily="34" charset="0"/>
                <a:cs typeface="Arial" panose="020B0604020202020204" pitchFamily="34" charset="0"/>
              </a:rPr>
              <a:t>seven</a:t>
            </a:r>
            <a:r>
              <a:rPr lang="en-US" sz="2400" dirty="0" smtClean="0">
                <a:latin typeface="Arial" panose="020B0604020202020204" pitchFamily="34" charset="0"/>
                <a:cs typeface="Arial" panose="020B0604020202020204" pitchFamily="34" charset="0"/>
              </a:rPr>
              <a:t> Cardholder accounts to </a:t>
            </a:r>
            <a:r>
              <a:rPr lang="en-US" sz="2400" b="1" dirty="0" smtClean="0">
                <a:solidFill>
                  <a:srgbClr val="FF0000"/>
                </a:solidFill>
                <a:latin typeface="Arial" panose="020B0604020202020204" pitchFamily="34" charset="0"/>
                <a:cs typeface="Arial" panose="020B0604020202020204" pitchFamily="34" charset="0"/>
              </a:rPr>
              <a:t>one</a:t>
            </a:r>
            <a:r>
              <a:rPr lang="en-US" sz="2400" dirty="0" smtClean="0">
                <a:latin typeface="Arial" panose="020B0604020202020204" pitchFamily="34" charset="0"/>
                <a:cs typeface="Arial" panose="020B0604020202020204" pitchFamily="34" charset="0"/>
              </a:rPr>
              <a:t> Billing Official (and Alt Billing Official) is the Army standard</a:t>
            </a:r>
          </a:p>
          <a:p>
            <a:pPr marL="0" indent="0">
              <a:buNone/>
            </a:pPr>
            <a:endParaRPr lang="en-US" dirty="0" smtClean="0"/>
          </a:p>
        </p:txBody>
      </p:sp>
      <p:graphicFrame>
        <p:nvGraphicFramePr>
          <p:cNvPr id="6" name="Diagram 5"/>
          <p:cNvGraphicFramePr/>
          <p:nvPr>
            <p:extLst>
              <p:ext uri="{D42A27DB-BD31-4B8C-83A1-F6EECF244321}">
                <p14:modId xmlns:p14="http://schemas.microsoft.com/office/powerpoint/2010/main" val="208184020"/>
              </p:ext>
            </p:extLst>
          </p:nvPr>
        </p:nvGraphicFramePr>
        <p:xfrm>
          <a:off x="493776" y="2743200"/>
          <a:ext cx="80010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91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CARDHOLDER RESPONSIBILITIES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32</a:t>
            </a:fld>
            <a:endParaRPr lang="en-US" dirty="0"/>
          </a:p>
        </p:txBody>
      </p:sp>
      <p:sp>
        <p:nvSpPr>
          <p:cNvPr id="5" name="Rectangle 3"/>
          <p:cNvSpPr txBox="1">
            <a:spLocks noChangeArrowheads="1"/>
          </p:cNvSpPr>
          <p:nvPr/>
        </p:nvSpPr>
        <p:spPr>
          <a:xfrm>
            <a:off x="836760" y="1178316"/>
            <a:ext cx="7850039" cy="476361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400" dirty="0">
                <a:latin typeface="Arial" panose="020B0604020202020204" pitchFamily="34" charset="0"/>
                <a:cs typeface="Arial" panose="020B0604020202020204" pitchFamily="34" charset="0"/>
              </a:rPr>
              <a:t>Know and use DoD and ACC Regulations, and MICC Benning’s GPC slides and local policies</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Maintain monthly files</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Use mandatory sources</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Ensure you have funding approval from RM (All GFEBS PRs must be L4 certified PRIOR to purchasing – everyone except USASOC).  Failure to get funding authorization is a violation of the law.</a:t>
            </a:r>
          </a:p>
          <a:p>
            <a:pPr marL="0" indent="0">
              <a:buFont typeface="Arial" pitchFamily="34" charset="0"/>
              <a:buNone/>
            </a:pPr>
            <a:endParaRPr lang="en-US" sz="2400" dirty="0" smtClean="0">
              <a:solidFill>
                <a:srgbClr val="FF0000"/>
              </a:solidFill>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Verify receipt/acceptance of goods or services</a:t>
            </a:r>
          </a:p>
          <a:p>
            <a:pPr marL="0" indent="0">
              <a:buFont typeface="Arial" pitchFamily="34" charset="0"/>
              <a:buNone/>
            </a:pPr>
            <a:endParaRPr lang="en-US" dirty="0" smtClean="0"/>
          </a:p>
        </p:txBody>
      </p:sp>
    </p:spTree>
    <p:extLst>
      <p:ext uri="{BB962C8B-B14F-4D97-AF65-F5344CB8AC3E}">
        <p14:creationId xmlns:p14="http://schemas.microsoft.com/office/powerpoint/2010/main" val="2357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C3F5D-9F0A-4D26-898B-10DC4C85EEE6}" type="slidenum">
              <a:rPr lang="en-US" smtClean="0"/>
              <a:t>33</a:t>
            </a:fld>
            <a:endParaRPr lang="en-US" dirty="0"/>
          </a:p>
        </p:txBody>
      </p:sp>
      <p:sp>
        <p:nvSpPr>
          <p:cNvPr id="5" name="Title 1"/>
          <p:cNvSpPr>
            <a:spLocks noGrp="1"/>
          </p:cNvSpPr>
          <p:nvPr>
            <p:ph type="title"/>
          </p:nvPr>
        </p:nvSpPr>
        <p:spPr>
          <a:xfrm>
            <a:off x="786383" y="104035"/>
            <a:ext cx="8005657" cy="480131"/>
          </a:xfrm>
        </p:spPr>
        <p:txBody>
          <a:bodyPr/>
          <a:lstStyle/>
          <a:p>
            <a:r>
              <a:rPr lang="en-US" dirty="0" smtClean="0"/>
              <a:t>CARDHOLDER RESPONSIBILITIES (CONT’D)</a:t>
            </a:r>
            <a:endParaRPr lang="en-US" dirty="0"/>
          </a:p>
        </p:txBody>
      </p:sp>
      <p:sp>
        <p:nvSpPr>
          <p:cNvPr id="6" name="Rectangle 3"/>
          <p:cNvSpPr txBox="1">
            <a:spLocks noChangeArrowheads="1"/>
          </p:cNvSpPr>
          <p:nvPr/>
        </p:nvSpPr>
        <p:spPr>
          <a:xfrm>
            <a:off x="942975" y="838200"/>
            <a:ext cx="775335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Review and MATCH all transactions in ACCESS Online</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Approve statement in ACCESS Online within 3 business days of the end of the billing cycle</a:t>
            </a:r>
          </a:p>
          <a:p>
            <a:pPr marL="0" inden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Purchase only </a:t>
            </a:r>
            <a:r>
              <a:rPr lang="en-US" sz="2400" b="1" dirty="0" smtClean="0">
                <a:solidFill>
                  <a:srgbClr val="FF0000"/>
                </a:solidFill>
                <a:latin typeface="Arial" panose="020B0604020202020204" pitchFamily="34" charset="0"/>
                <a:cs typeface="Arial" panose="020B0604020202020204" pitchFamily="34" charset="0"/>
              </a:rPr>
              <a:t>AFTER</a:t>
            </a:r>
            <a:r>
              <a:rPr lang="en-US" sz="2400" dirty="0" smtClean="0">
                <a:latin typeface="Arial" panose="020B0604020202020204" pitchFamily="34" charset="0"/>
                <a:cs typeface="Arial" panose="020B0604020202020204" pitchFamily="34" charset="0"/>
              </a:rPr>
              <a:t> </a:t>
            </a:r>
            <a:r>
              <a:rPr lang="en-US" sz="2400" dirty="0" smtClean="0">
                <a:solidFill>
                  <a:srgbClr val="FF0000"/>
                </a:solidFill>
                <a:latin typeface="Arial" panose="020B0604020202020204" pitchFamily="34" charset="0"/>
                <a:cs typeface="Arial" panose="020B0604020202020204" pitchFamily="34" charset="0"/>
              </a:rPr>
              <a:t>your Billing Official approves/signs </a:t>
            </a:r>
            <a:r>
              <a:rPr lang="en-US" sz="2400" dirty="0" smtClean="0">
                <a:latin typeface="Arial" panose="020B0604020202020204" pitchFamily="34" charset="0"/>
                <a:cs typeface="Arial" panose="020B0604020202020204" pitchFamily="34" charset="0"/>
              </a:rPr>
              <a:t>the Order and Request From</a:t>
            </a:r>
            <a:endParaRPr lang="en-US" sz="2400" dirty="0">
              <a:solidFill>
                <a:srgbClr val="FF0000"/>
              </a:solidFill>
              <a:latin typeface="Arial" panose="020B0604020202020204" pitchFamily="34" charset="0"/>
              <a:cs typeface="Arial" panose="020B0604020202020204" pitchFamily="34" charset="0"/>
            </a:endParaRPr>
          </a:p>
          <a:p>
            <a:pPr marL="0" indent="0">
              <a:buNone/>
            </a:pPr>
            <a:endParaRPr lang="en-US" dirty="0" smtClean="0">
              <a:solidFill>
                <a:srgbClr val="FF0000"/>
              </a:solidFill>
            </a:endParaRPr>
          </a:p>
          <a:p>
            <a:r>
              <a:rPr lang="en-US" sz="2400" dirty="0" smtClean="0">
                <a:latin typeface="Arial" panose="020B0604020202020204" pitchFamily="34" charset="0"/>
                <a:cs typeface="Arial" panose="020B0604020202020204" pitchFamily="34" charset="0"/>
              </a:rPr>
              <a:t>Obtain all pre-purchase approvals from functional managers</a:t>
            </a:r>
          </a:p>
        </p:txBody>
      </p:sp>
    </p:spTree>
    <p:extLst>
      <p:ext uri="{BB962C8B-B14F-4D97-AF65-F5344CB8AC3E}">
        <p14:creationId xmlns:p14="http://schemas.microsoft.com/office/powerpoint/2010/main" val="3565339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C3F5D-9F0A-4D26-898B-10DC4C85EEE6}" type="slidenum">
              <a:rPr lang="en-US" smtClean="0"/>
              <a:t>34</a:t>
            </a:fld>
            <a:endParaRPr lang="en-US" dirty="0"/>
          </a:p>
        </p:txBody>
      </p:sp>
      <p:sp>
        <p:nvSpPr>
          <p:cNvPr id="5" name="Title 1"/>
          <p:cNvSpPr>
            <a:spLocks noGrp="1"/>
          </p:cNvSpPr>
          <p:nvPr>
            <p:ph type="title"/>
          </p:nvPr>
        </p:nvSpPr>
        <p:spPr>
          <a:xfrm>
            <a:off x="646771" y="104035"/>
            <a:ext cx="8145270" cy="480131"/>
          </a:xfrm>
        </p:spPr>
        <p:txBody>
          <a:bodyPr/>
          <a:lstStyle/>
          <a:p>
            <a:r>
              <a:rPr lang="en-US" dirty="0" smtClean="0"/>
              <a:t>                       CARDHOLDER FILES</a:t>
            </a:r>
            <a:endParaRPr lang="en-US" dirty="0"/>
          </a:p>
        </p:txBody>
      </p:sp>
      <p:sp>
        <p:nvSpPr>
          <p:cNvPr id="6" name="Rectangle 3"/>
          <p:cNvSpPr txBox="1">
            <a:spLocks noChangeArrowheads="1"/>
          </p:cNvSpPr>
          <p:nvPr/>
        </p:nvSpPr>
        <p:spPr>
          <a:xfrm>
            <a:off x="943441" y="822022"/>
            <a:ext cx="7848600" cy="539581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FontTx/>
              <a:buNone/>
              <a:defRPr/>
            </a:pPr>
            <a:r>
              <a:rPr lang="en-US" sz="2600" dirty="0" smtClean="0">
                <a:latin typeface="Arial" panose="020B0604020202020204" pitchFamily="34" charset="0"/>
                <a:cs typeface="Arial" panose="020B0604020202020204" pitchFamily="34" charset="0"/>
              </a:rPr>
              <a:t>Separate folder for each Cardholder to Include:</a:t>
            </a:r>
          </a:p>
          <a:p>
            <a:pPr algn="ctr">
              <a:lnSpc>
                <a:spcPct val="90000"/>
              </a:lnSpc>
              <a:buFontTx/>
              <a:buNone/>
              <a:defRPr/>
            </a:pPr>
            <a:endParaRPr lang="en-US" sz="2600" dirty="0" smtClean="0">
              <a:latin typeface="Arial" panose="020B0604020202020204" pitchFamily="34" charset="0"/>
              <a:cs typeface="Arial" panose="020B0604020202020204" pitchFamily="34" charset="0"/>
            </a:endParaRPr>
          </a:p>
          <a:p>
            <a:pPr marL="514350" indent="-514350">
              <a:buFontTx/>
              <a:buAutoNum type="arabicPeriod"/>
              <a:defRPr/>
            </a:pPr>
            <a:r>
              <a:rPr lang="en-US" sz="2600" dirty="0" smtClean="0">
                <a:latin typeface="Arial" panose="020B0604020202020204" pitchFamily="34" charset="0"/>
                <a:cs typeface="Arial" panose="020B0604020202020204" pitchFamily="34" charset="0"/>
              </a:rPr>
              <a:t>A GPC Order and Request Form (</a:t>
            </a:r>
            <a:r>
              <a:rPr lang="en-US" sz="2600" b="1" dirty="0" smtClean="0">
                <a:solidFill>
                  <a:srgbClr val="FF0000"/>
                </a:solidFill>
                <a:latin typeface="Arial" panose="020B0604020202020204" pitchFamily="34" charset="0"/>
                <a:cs typeface="Arial" panose="020B0604020202020204" pitchFamily="34" charset="0"/>
              </a:rPr>
              <a:t>itemized</a:t>
            </a:r>
            <a:r>
              <a:rPr lang="en-US" sz="2600" dirty="0" smtClean="0">
                <a:latin typeface="Arial" panose="020B0604020202020204" pitchFamily="34" charset="0"/>
                <a:cs typeface="Arial" panose="020B0604020202020204" pitchFamily="34" charset="0"/>
              </a:rPr>
              <a:t>) for </a:t>
            </a:r>
            <a:r>
              <a:rPr lang="en-US" sz="2600" b="1" dirty="0" smtClean="0">
                <a:solidFill>
                  <a:srgbClr val="FF0000"/>
                </a:solidFill>
                <a:latin typeface="Arial" panose="020B0604020202020204" pitchFamily="34" charset="0"/>
                <a:cs typeface="Arial" panose="020B0604020202020204" pitchFamily="34" charset="0"/>
              </a:rPr>
              <a:t>EVERY</a:t>
            </a:r>
            <a:r>
              <a:rPr lang="en-US" sz="2600" dirty="0" smtClean="0">
                <a:latin typeface="Arial" panose="020B0604020202020204" pitchFamily="34" charset="0"/>
                <a:cs typeface="Arial" panose="020B0604020202020204" pitchFamily="34" charset="0"/>
              </a:rPr>
              <a:t> transaction (</a:t>
            </a:r>
            <a:r>
              <a:rPr lang="en-US" sz="2600" b="1" dirty="0" smtClean="0">
                <a:solidFill>
                  <a:srgbClr val="FF0000"/>
                </a:solidFill>
                <a:latin typeface="Arial" panose="020B0604020202020204" pitchFamily="34" charset="0"/>
                <a:cs typeface="Arial" panose="020B0604020202020204" pitchFamily="34" charset="0"/>
              </a:rPr>
              <a:t>digitally signed </a:t>
            </a:r>
            <a:r>
              <a:rPr lang="en-US" sz="2600" dirty="0" smtClean="0">
                <a:latin typeface="Arial" panose="020B0604020202020204" pitchFamily="34" charset="0"/>
                <a:cs typeface="Arial" panose="020B0604020202020204" pitchFamily="34" charset="0"/>
              </a:rPr>
              <a:t>by the Billing Official and Cardholder </a:t>
            </a:r>
            <a:r>
              <a:rPr lang="en-US" sz="2600" b="1" i="1" dirty="0" smtClean="0">
                <a:solidFill>
                  <a:srgbClr val="FF0000"/>
                </a:solidFill>
                <a:latin typeface="Arial" panose="020B0604020202020204" pitchFamily="34" charset="0"/>
                <a:cs typeface="Arial" panose="020B0604020202020204" pitchFamily="34" charset="0"/>
              </a:rPr>
              <a:t>prior</a:t>
            </a:r>
            <a:r>
              <a:rPr lang="en-US" sz="2600" dirty="0" smtClean="0">
                <a:latin typeface="Arial" panose="020B0604020202020204" pitchFamily="34" charset="0"/>
                <a:cs typeface="Arial" panose="020B0604020202020204" pitchFamily="34" charset="0"/>
              </a:rPr>
              <a:t> to purchase)</a:t>
            </a:r>
          </a:p>
          <a:p>
            <a:pPr marL="0" indent="0">
              <a:buNone/>
              <a:defRPr/>
            </a:pPr>
            <a:endParaRPr lang="en-US" sz="2600" dirty="0" smtClean="0">
              <a:latin typeface="Arial" panose="020B0604020202020204" pitchFamily="34" charset="0"/>
              <a:cs typeface="Arial" panose="020B0604020202020204" pitchFamily="34" charset="0"/>
            </a:endParaRPr>
          </a:p>
          <a:p>
            <a:pPr marL="514350" indent="-514350">
              <a:buFontTx/>
              <a:buAutoNum type="arabicPeriod" startAt="2"/>
              <a:defRPr/>
            </a:pPr>
            <a:r>
              <a:rPr lang="en-US" sz="2600" dirty="0" smtClean="0">
                <a:latin typeface="Arial" panose="020B0604020202020204" pitchFamily="34" charset="0"/>
                <a:cs typeface="Arial" panose="020B0604020202020204" pitchFamily="34" charset="0"/>
              </a:rPr>
              <a:t>Itemized Receipt/Invoice</a:t>
            </a:r>
          </a:p>
          <a:p>
            <a:pPr marL="0" indent="0">
              <a:buNone/>
              <a:defRPr/>
            </a:pPr>
            <a:endParaRPr lang="en-US" sz="2600" dirty="0" smtClean="0">
              <a:latin typeface="Arial" panose="020B0604020202020204" pitchFamily="34" charset="0"/>
              <a:cs typeface="Arial" panose="020B0604020202020204" pitchFamily="34" charset="0"/>
            </a:endParaRPr>
          </a:p>
          <a:p>
            <a:pPr marL="514350" indent="-514350">
              <a:buFontTx/>
              <a:buAutoNum type="arabicPeriod" startAt="3"/>
              <a:defRPr/>
            </a:pPr>
            <a:r>
              <a:rPr lang="en-US" sz="2600" dirty="0" smtClean="0">
                <a:latin typeface="Arial" panose="020B0604020202020204" pitchFamily="34" charset="0"/>
                <a:cs typeface="Arial" panose="020B0604020202020204" pitchFamily="34" charset="0"/>
              </a:rPr>
              <a:t>Approvals if required </a:t>
            </a:r>
          </a:p>
          <a:p>
            <a:pPr marL="0" indent="0">
              <a:buNone/>
              <a:defRPr/>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(emails or other documentation)</a:t>
            </a:r>
          </a:p>
          <a:p>
            <a:pPr marL="0" indent="0">
              <a:buNone/>
              <a:defRPr/>
            </a:pPr>
            <a:endParaRPr lang="en-US" sz="2600" dirty="0" smtClean="0">
              <a:latin typeface="Arial" panose="020B0604020202020204" pitchFamily="34" charset="0"/>
              <a:cs typeface="Arial" panose="020B0604020202020204" pitchFamily="34" charset="0"/>
            </a:endParaRPr>
          </a:p>
          <a:p>
            <a:pPr marL="514350" indent="-514350">
              <a:buFontTx/>
              <a:buAutoNum type="arabicPeriod" startAt="4"/>
              <a:defRPr/>
            </a:pPr>
            <a:r>
              <a:rPr lang="en-US" sz="2600" dirty="0" smtClean="0">
                <a:latin typeface="Arial" panose="020B0604020202020204" pitchFamily="34" charset="0"/>
                <a:cs typeface="Arial" panose="020B0604020202020204" pitchFamily="34" charset="0"/>
              </a:rPr>
              <a:t>Hand receipt or Inventory list if required (may be a copy of a master hand receipt - highlight the item on the master list)</a:t>
            </a:r>
          </a:p>
          <a:p>
            <a:pPr>
              <a:lnSpc>
                <a:spcPct val="90000"/>
              </a:lnSpc>
              <a:defRPr/>
            </a:pPr>
            <a:endParaRPr lang="en-US" sz="2800" dirty="0" smtClean="0"/>
          </a:p>
        </p:txBody>
      </p:sp>
    </p:spTree>
    <p:extLst>
      <p:ext uri="{BB962C8B-B14F-4D97-AF65-F5344CB8AC3E}">
        <p14:creationId xmlns:p14="http://schemas.microsoft.com/office/powerpoint/2010/main" val="2654891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FILE MAINTENANCE</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35</a:t>
            </a:fld>
            <a:endParaRPr lang="en-US" dirty="0"/>
          </a:p>
        </p:txBody>
      </p:sp>
      <p:sp>
        <p:nvSpPr>
          <p:cNvPr id="5" name="Rectangle 3"/>
          <p:cNvSpPr txBox="1">
            <a:spLocks noChangeArrowheads="1"/>
          </p:cNvSpPr>
          <p:nvPr/>
        </p:nvSpPr>
        <p:spPr>
          <a:xfrm>
            <a:off x="914400" y="1363436"/>
            <a:ext cx="7772400" cy="47466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GPC files will be retained for </a:t>
            </a:r>
            <a:r>
              <a:rPr lang="en-US" sz="2400" dirty="0" smtClean="0">
                <a:solidFill>
                  <a:srgbClr val="FF0000"/>
                </a:solidFill>
                <a:latin typeface="Arial" panose="020B0604020202020204" pitchFamily="34" charset="0"/>
                <a:cs typeface="Arial" panose="020B0604020202020204" pitchFamily="34" charset="0"/>
              </a:rPr>
              <a:t>10 years</a:t>
            </a:r>
          </a:p>
          <a:p>
            <a:pPr lvl="1"/>
            <a:r>
              <a:rPr lang="en-US" sz="2400" dirty="0" smtClean="0">
                <a:latin typeface="Arial" panose="020B0604020202020204" pitchFamily="34" charset="0"/>
                <a:cs typeface="Arial" panose="020B0604020202020204" pitchFamily="34" charset="0"/>
              </a:rPr>
              <a:t>Files will be marked with the 1100B series for the ARIMS File Number</a:t>
            </a:r>
          </a:p>
          <a:p>
            <a:pPr lvl="1">
              <a:buFontTx/>
              <a:buNone/>
            </a:pPr>
            <a:endParaRPr lang="en-US" sz="2400" dirty="0" smtClean="0">
              <a:solidFill>
                <a:srgbClr val="F8FD35"/>
              </a:solidFill>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GPC files will be audited annually</a:t>
            </a:r>
          </a:p>
          <a:p>
            <a:pPr lvl="1"/>
            <a:r>
              <a:rPr lang="en-US" sz="2400" dirty="0" smtClean="0">
                <a:latin typeface="Arial" panose="020B0604020202020204" pitchFamily="34" charset="0"/>
                <a:cs typeface="Arial" panose="020B0604020202020204" pitchFamily="34" charset="0"/>
              </a:rPr>
              <a:t>Subject to audit </a:t>
            </a:r>
            <a:r>
              <a:rPr lang="en-US" sz="2400" dirty="0" smtClean="0">
                <a:solidFill>
                  <a:srgbClr val="FF0000"/>
                </a:solidFill>
                <a:latin typeface="Arial" panose="020B0604020202020204" pitchFamily="34" charset="0"/>
                <a:cs typeface="Arial" panose="020B0604020202020204" pitchFamily="34" charset="0"/>
              </a:rPr>
              <a:t>at any time</a:t>
            </a:r>
          </a:p>
        </p:txBody>
      </p:sp>
    </p:spTree>
    <p:extLst>
      <p:ext uri="{BB962C8B-B14F-4D97-AF65-F5344CB8AC3E}">
        <p14:creationId xmlns:p14="http://schemas.microsoft.com/office/powerpoint/2010/main" val="2000326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SEPARATION OF DUTIES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36</a:t>
            </a:fld>
            <a:endParaRPr lang="en-US" dirty="0"/>
          </a:p>
        </p:txBody>
      </p:sp>
      <p:sp>
        <p:nvSpPr>
          <p:cNvPr id="5" name="Rectangle 3"/>
          <p:cNvSpPr txBox="1">
            <a:spLocks noChangeArrowheads="1"/>
          </p:cNvSpPr>
          <p:nvPr/>
        </p:nvSpPr>
        <p:spPr>
          <a:xfrm>
            <a:off x="836760" y="1295400"/>
            <a:ext cx="7850039" cy="47562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smtClean="0">
                <a:latin typeface="Arial" panose="020B0604020202020204" pitchFamily="34" charset="0"/>
                <a:cs typeface="Arial" panose="020B0604020202020204" pitchFamily="34" charset="0"/>
              </a:rPr>
              <a:t>Billing Officials, Alternate Billing Officials, Cardholders, Resource Managers, and Property Book Officers will be assigned to different individuals to minimize the risk of loss to the Government</a:t>
            </a:r>
          </a:p>
          <a:p>
            <a:pPr marL="0" indent="0">
              <a:buNone/>
              <a:defRPr/>
            </a:pPr>
            <a:endParaRPr lang="en-US" sz="2400" dirty="0" smtClean="0">
              <a:latin typeface="Arial" panose="020B0604020202020204" pitchFamily="34" charset="0"/>
              <a:cs typeface="Arial" panose="020B0604020202020204" pitchFamily="34" charset="0"/>
            </a:endParaRPr>
          </a:p>
          <a:p>
            <a:pPr lvl="1">
              <a:defRPr/>
            </a:pPr>
            <a:r>
              <a:rPr lang="en-US" sz="2400" dirty="0" smtClean="0">
                <a:latin typeface="Arial" panose="020B0604020202020204" pitchFamily="34" charset="0"/>
                <a:cs typeface="Arial" panose="020B0604020202020204" pitchFamily="34" charset="0"/>
              </a:rPr>
              <a:t>A Cardholder who is also a </a:t>
            </a:r>
            <a:r>
              <a:rPr lang="en-US" sz="2400" dirty="0" smtClean="0">
                <a:solidFill>
                  <a:srgbClr val="FF0000"/>
                </a:solidFill>
                <a:latin typeface="Arial" panose="020B0604020202020204" pitchFamily="34" charset="0"/>
                <a:cs typeface="Arial" panose="020B0604020202020204" pitchFamily="34" charset="0"/>
              </a:rPr>
              <a:t>hand receipt holder</a:t>
            </a:r>
            <a:r>
              <a:rPr lang="en-US" sz="2400" dirty="0" smtClean="0">
                <a:latin typeface="Arial" panose="020B0604020202020204" pitchFamily="34" charset="0"/>
                <a:cs typeface="Arial" panose="020B0604020202020204" pitchFamily="34" charset="0"/>
              </a:rPr>
              <a:t> should not purchase property for their own use</a:t>
            </a:r>
          </a:p>
          <a:p>
            <a:pPr marL="457200" lvl="1" indent="0">
              <a:buNone/>
              <a:defRPr/>
            </a:pPr>
            <a:r>
              <a:rPr lang="en-US" sz="2400" dirty="0" smtClean="0">
                <a:latin typeface="Arial" panose="020B0604020202020204" pitchFamily="34" charset="0"/>
                <a:cs typeface="Arial" panose="020B0604020202020204" pitchFamily="34" charset="0"/>
              </a:rPr>
              <a:t> </a:t>
            </a:r>
          </a:p>
          <a:p>
            <a:pPr lvl="1">
              <a:defRPr/>
            </a:pPr>
            <a:r>
              <a:rPr lang="en-US" sz="2400" dirty="0" smtClean="0">
                <a:latin typeface="Arial" panose="020B0604020202020204" pitchFamily="34" charset="0"/>
                <a:cs typeface="Arial" panose="020B0604020202020204" pitchFamily="34" charset="0"/>
              </a:rPr>
              <a:t>Exemptions may be granted by the A/OPC on a case by case basis</a:t>
            </a:r>
          </a:p>
          <a:p>
            <a:pPr marL="457200" lvl="1" indent="0">
              <a:buNone/>
              <a:defRPr/>
            </a:pPr>
            <a:endParaRPr lang="en-US" dirty="0" smtClean="0"/>
          </a:p>
        </p:txBody>
      </p:sp>
    </p:spTree>
    <p:extLst>
      <p:ext uri="{BB962C8B-B14F-4D97-AF65-F5344CB8AC3E}">
        <p14:creationId xmlns:p14="http://schemas.microsoft.com/office/powerpoint/2010/main" val="2692894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PURCHASE CARD SECURITY</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37</a:t>
            </a:fld>
            <a:endParaRPr lang="en-US" dirty="0"/>
          </a:p>
        </p:txBody>
      </p:sp>
      <p:sp>
        <p:nvSpPr>
          <p:cNvPr id="5" name="Rectangle 3"/>
          <p:cNvSpPr txBox="1">
            <a:spLocks noChangeArrowheads="1"/>
          </p:cNvSpPr>
          <p:nvPr/>
        </p:nvSpPr>
        <p:spPr>
          <a:xfrm>
            <a:off x="836761" y="1076315"/>
            <a:ext cx="8251794" cy="47406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Cardholders shall safeguard purchase card and account number at all times</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Do not give out your card account number, security code or expiration date for someone else to use</a:t>
            </a:r>
          </a:p>
          <a:p>
            <a:pPr marL="0" indent="0">
              <a:buFont typeface="Arial" pitchFamily="34" charset="0"/>
              <a:buNone/>
            </a:pPr>
            <a:r>
              <a:rPr lang="en-US"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When you email us we do NOT need the full account number, we only need the Cardholder name and the last 4 numbers on the card</a:t>
            </a:r>
          </a:p>
          <a:p>
            <a:pPr lvl="1">
              <a:buFont typeface="Arial" pitchFamily="34" charset="0"/>
              <a:buNone/>
            </a:pPr>
            <a:endParaRPr lang="en-US" dirty="0" smtClean="0"/>
          </a:p>
        </p:txBody>
      </p:sp>
    </p:spTree>
    <p:extLst>
      <p:ext uri="{BB962C8B-B14F-4D97-AF65-F5344CB8AC3E}">
        <p14:creationId xmlns:p14="http://schemas.microsoft.com/office/powerpoint/2010/main" val="2409454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PURCHASE CARD SECURITY</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38</a:t>
            </a:fld>
            <a:endParaRPr lang="en-US" dirty="0"/>
          </a:p>
        </p:txBody>
      </p:sp>
      <p:sp>
        <p:nvSpPr>
          <p:cNvPr id="5" name="Rectangle 3"/>
          <p:cNvSpPr txBox="1">
            <a:spLocks noChangeArrowheads="1"/>
          </p:cNvSpPr>
          <p:nvPr/>
        </p:nvSpPr>
        <p:spPr>
          <a:xfrm>
            <a:off x="836760" y="1295400"/>
            <a:ext cx="7850039"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latin typeface="Arial" panose="020B0604020202020204" pitchFamily="34" charset="0"/>
                <a:cs typeface="Arial" panose="020B0604020202020204" pitchFamily="34" charset="0"/>
              </a:rPr>
              <a:t>If the GPC is lost, stolen or compromised</a:t>
            </a:r>
          </a:p>
          <a:p>
            <a:pPr>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Notify the BO &amp; bank immediately or within one workday</a:t>
            </a:r>
          </a:p>
          <a:p>
            <a:pPr lvl="1"/>
            <a:r>
              <a:rPr lang="en-US" sz="2400" dirty="0" smtClean="0">
                <a:latin typeface="Arial" panose="020B0604020202020204" pitchFamily="34" charset="0"/>
                <a:cs typeface="Arial" panose="020B0604020202020204" pitchFamily="34" charset="0"/>
              </a:rPr>
              <a:t>US Bank (1-888-994-6722)</a:t>
            </a:r>
          </a:p>
          <a:p>
            <a:pPr marL="457200" lvl="1"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Billing Official will submit a report </a:t>
            </a:r>
            <a:r>
              <a:rPr lang="en-US" sz="2400" dirty="0" smtClean="0">
                <a:latin typeface="Arial" panose="020B0604020202020204" pitchFamily="34" charset="0"/>
                <a:cs typeface="Arial" panose="020B0604020202020204" pitchFamily="34" charset="0"/>
              </a:rPr>
              <a:t>to the A/OPC </a:t>
            </a:r>
          </a:p>
          <a:p>
            <a:pPr lvl="1"/>
            <a:r>
              <a:rPr lang="en-US" sz="2400" dirty="0" smtClean="0">
                <a:latin typeface="Arial" panose="020B0604020202020204" pitchFamily="34" charset="0"/>
                <a:cs typeface="Arial" panose="020B0604020202020204" pitchFamily="34" charset="0"/>
              </a:rPr>
              <a:t>Within 5 working days </a:t>
            </a:r>
          </a:p>
          <a:p>
            <a:pPr lvl="1"/>
            <a:r>
              <a:rPr lang="en-US" sz="2400" dirty="0" smtClean="0">
                <a:latin typeface="Arial" panose="020B0604020202020204" pitchFamily="34" charset="0"/>
                <a:cs typeface="Arial" panose="020B0604020202020204" pitchFamily="34" charset="0"/>
              </a:rPr>
              <a:t>To detail the circumstances of the lost, stolen or compromised card</a:t>
            </a:r>
          </a:p>
          <a:p>
            <a:pPr marL="457200" lvl="1" indent="0">
              <a:buFont typeface="Arial" pitchFamily="34" charset="0"/>
              <a:buNone/>
            </a:pPr>
            <a:endParaRPr lang="en-US" sz="2400" dirty="0" smtClean="0"/>
          </a:p>
        </p:txBody>
      </p:sp>
    </p:spTree>
    <p:extLst>
      <p:ext uri="{BB962C8B-B14F-4D97-AF65-F5344CB8AC3E}">
        <p14:creationId xmlns:p14="http://schemas.microsoft.com/office/powerpoint/2010/main" val="1260856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BEST PRACTICES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39</a:t>
            </a:fld>
            <a:endParaRPr lang="en-US" dirty="0"/>
          </a:p>
        </p:txBody>
      </p:sp>
      <p:sp>
        <p:nvSpPr>
          <p:cNvPr id="5" name="Content Placeholder 2"/>
          <p:cNvSpPr txBox="1">
            <a:spLocks/>
          </p:cNvSpPr>
          <p:nvPr/>
        </p:nvSpPr>
        <p:spPr>
          <a:xfrm>
            <a:off x="914400" y="1239644"/>
            <a:ext cx="77724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Card Security</a:t>
            </a:r>
          </a:p>
          <a:p>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The card is not to be used as a company card (e.g. if the Cardholder is to be away, someone in the office, who is not the authorized Cardholder, borrows the Cardholder’s card and makes purchases using the card), this is prohibited!</a:t>
            </a:r>
          </a:p>
          <a:p>
            <a:pPr marL="457200" lvl="1" indent="0">
              <a:buNone/>
            </a:pP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Only the Cardholder can make purchases using their GPC</a:t>
            </a:r>
          </a:p>
        </p:txBody>
      </p:sp>
    </p:spTree>
    <p:extLst>
      <p:ext uri="{BB962C8B-B14F-4D97-AF65-F5344CB8AC3E}">
        <p14:creationId xmlns:p14="http://schemas.microsoft.com/office/powerpoint/2010/main" val="121041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C3F5D-9F0A-4D26-898B-10DC4C85EEE6}" type="slidenum">
              <a:rPr lang="en-US" smtClean="0"/>
              <a:t>4</a:t>
            </a:fld>
            <a:endParaRPr lang="en-US" dirty="0"/>
          </a:p>
        </p:txBody>
      </p:sp>
      <p:sp>
        <p:nvSpPr>
          <p:cNvPr id="5" name="Title 1"/>
          <p:cNvSpPr>
            <a:spLocks noGrp="1"/>
          </p:cNvSpPr>
          <p:nvPr>
            <p:ph type="title"/>
          </p:nvPr>
        </p:nvSpPr>
        <p:spPr/>
        <p:txBody>
          <a:bodyPr/>
          <a:lstStyle/>
          <a:p>
            <a:r>
              <a:rPr lang="en-US" dirty="0" smtClean="0"/>
              <a:t>GOVERNMENT PURCHASE CARD TRAINING</a:t>
            </a:r>
            <a:endParaRPr lang="en-US" dirty="0"/>
          </a:p>
        </p:txBody>
      </p:sp>
      <p:sp>
        <p:nvSpPr>
          <p:cNvPr id="6" name="Content Placeholder 5"/>
          <p:cNvSpPr>
            <a:spLocks noGrp="1"/>
          </p:cNvSpPr>
          <p:nvPr>
            <p:ph idx="1"/>
          </p:nvPr>
        </p:nvSpPr>
        <p:spPr>
          <a:xfrm>
            <a:off x="836761" y="1172179"/>
            <a:ext cx="7772400" cy="4351338"/>
          </a:xfrm>
          <a:prstGeom prst="rect">
            <a:avLst/>
          </a:prstGeom>
        </p:spPr>
        <p:txBody>
          <a:bodyPr wrap="square">
            <a:spAutoFit/>
          </a:bodyPr>
          <a:lstStyle/>
          <a:p>
            <a:pPr marL="342900"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0800 – 1000 GPC Training </a:t>
            </a:r>
            <a:endParaRPr lang="en-US" sz="2400" b="0" dirty="0" smtClean="0">
              <a:latin typeface="Arial" panose="020B0604020202020204" pitchFamily="34" charset="0"/>
              <a:cs typeface="Arial" panose="020B0604020202020204" pitchFamily="34" charset="0"/>
            </a:endParaRPr>
          </a:p>
          <a:p>
            <a:pPr marL="0" indent="0">
              <a:buNone/>
            </a:pPr>
            <a:endParaRPr lang="en-US" sz="24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1000 – 1020 </a:t>
            </a:r>
            <a:r>
              <a:rPr lang="en-US" sz="2400" b="0" dirty="0" smtClean="0">
                <a:latin typeface="Arial" panose="020B0604020202020204" pitchFamily="34" charset="0"/>
                <a:cs typeface="Arial" panose="020B0604020202020204" pitchFamily="34" charset="0"/>
              </a:rPr>
              <a:t>SJA</a:t>
            </a:r>
          </a:p>
          <a:p>
            <a:endParaRPr lang="en-US" sz="24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1020 – </a:t>
            </a:r>
            <a:r>
              <a:rPr lang="en-US" sz="2400" b="0" dirty="0" smtClean="0">
                <a:latin typeface="Arial" panose="020B0604020202020204" pitchFamily="34" charset="0"/>
                <a:cs typeface="Arial" panose="020B0604020202020204" pitchFamily="34" charset="0"/>
              </a:rPr>
              <a:t>1100 </a:t>
            </a:r>
            <a:r>
              <a:rPr lang="en-US" sz="2400" b="0" dirty="0">
                <a:latin typeface="Arial" panose="020B0604020202020204" pitchFamily="34" charset="0"/>
                <a:cs typeface="Arial" panose="020B0604020202020204" pitchFamily="34" charset="0"/>
              </a:rPr>
              <a:t>Guest </a:t>
            </a:r>
            <a:r>
              <a:rPr lang="en-US" sz="2400" b="0" dirty="0" smtClean="0">
                <a:latin typeface="Arial" panose="020B0604020202020204" pitchFamily="34" charset="0"/>
                <a:cs typeface="Arial" panose="020B0604020202020204" pitchFamily="34" charset="0"/>
              </a:rPr>
              <a:t>Speakers: SSSC</a:t>
            </a:r>
            <a:r>
              <a:rPr lang="en-US" sz="2400" b="0" dirty="0">
                <a:latin typeface="Arial" panose="020B0604020202020204" pitchFamily="34" charset="0"/>
                <a:cs typeface="Arial" panose="020B0604020202020204" pitchFamily="34" charset="0"/>
              </a:rPr>
              <a:t>, LRC, EMD, </a:t>
            </a:r>
            <a:r>
              <a:rPr lang="en-US" sz="2400" b="0" dirty="0" smtClean="0">
                <a:latin typeface="Arial" panose="020B0604020202020204" pitchFamily="34" charset="0"/>
                <a:cs typeface="Arial" panose="020B0604020202020204" pitchFamily="34" charset="0"/>
              </a:rPr>
              <a:t>NEC/G6 and GSA</a:t>
            </a:r>
          </a:p>
          <a:p>
            <a:pPr lvl="1"/>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1100 </a:t>
            </a:r>
            <a:r>
              <a:rPr lang="en-US" sz="2400" b="0" dirty="0">
                <a:latin typeface="Arial" panose="020B0604020202020204" pitchFamily="34" charset="0"/>
                <a:cs typeface="Arial" panose="020B0604020202020204" pitchFamily="34" charset="0"/>
              </a:rPr>
              <a:t>– </a:t>
            </a:r>
            <a:r>
              <a:rPr lang="en-US" sz="2400" b="0" dirty="0" smtClean="0">
                <a:latin typeface="Arial" panose="020B0604020202020204" pitchFamily="34" charset="0"/>
                <a:cs typeface="Arial" panose="020B0604020202020204" pitchFamily="34" charset="0"/>
              </a:rPr>
              <a:t>1200 </a:t>
            </a:r>
            <a:r>
              <a:rPr lang="en-US" sz="2400" b="0" dirty="0">
                <a:latin typeface="Arial" panose="020B0604020202020204" pitchFamily="34" charset="0"/>
                <a:cs typeface="Arial" panose="020B0604020202020204" pitchFamily="34" charset="0"/>
              </a:rPr>
              <a:t>GPC </a:t>
            </a:r>
            <a:r>
              <a:rPr lang="en-US" sz="2400" b="0" dirty="0" smtClean="0">
                <a:latin typeface="Arial" panose="020B0604020202020204" pitchFamily="34" charset="0"/>
                <a:cs typeface="Arial" panose="020B0604020202020204" pitchFamily="34" charset="0"/>
              </a:rPr>
              <a:t>Training</a:t>
            </a:r>
          </a:p>
          <a:p>
            <a:endParaRPr lang="en-US" sz="24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1200 </a:t>
            </a:r>
            <a:r>
              <a:rPr lang="en-US" sz="2400" b="0" dirty="0">
                <a:latin typeface="Arial" panose="020B0604020202020204" pitchFamily="34" charset="0"/>
                <a:cs typeface="Arial" panose="020B0604020202020204" pitchFamily="34" charset="0"/>
              </a:rPr>
              <a:t>– GPC Test</a:t>
            </a:r>
          </a:p>
        </p:txBody>
      </p:sp>
    </p:spTree>
    <p:extLst>
      <p:ext uri="{BB962C8B-B14F-4D97-AF65-F5344CB8AC3E}">
        <p14:creationId xmlns:p14="http://schemas.microsoft.com/office/powerpoint/2010/main" val="70763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TERMINATION OF GPC DUTIES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40</a:t>
            </a:fld>
            <a:endParaRPr lang="en-US" dirty="0"/>
          </a:p>
        </p:txBody>
      </p:sp>
      <p:sp>
        <p:nvSpPr>
          <p:cNvPr id="5" name="Rectangle 3"/>
          <p:cNvSpPr txBox="1">
            <a:spLocks noChangeArrowheads="1"/>
          </p:cNvSpPr>
          <p:nvPr/>
        </p:nvSpPr>
        <p:spPr>
          <a:xfrm>
            <a:off x="836761" y="1135348"/>
            <a:ext cx="7850039" cy="49596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If you will transfer or separate from the unit or if your GPC Duties will terminate:</a:t>
            </a:r>
          </a:p>
          <a:p>
            <a:pPr marL="0" indent="0">
              <a:buNone/>
            </a:pP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STOP purchasing 6 weeks prior to transfer/separation</a:t>
            </a:r>
          </a:p>
          <a:p>
            <a:pPr marL="457200" lvl="1" indent="0">
              <a:buNone/>
            </a:pP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BO notifies A/OPC to cancel the GPC Cardholder account</a:t>
            </a:r>
          </a:p>
          <a:p>
            <a:pPr marL="457200" lvl="1" indent="0">
              <a:buNone/>
            </a:pP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Cardholder destroys the card </a:t>
            </a:r>
          </a:p>
          <a:p>
            <a:pPr marL="457200" lvl="1" indent="0">
              <a:buNone/>
            </a:pP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A/OPC will cancel the account</a:t>
            </a:r>
          </a:p>
        </p:txBody>
      </p:sp>
    </p:spTree>
    <p:extLst>
      <p:ext uri="{BB962C8B-B14F-4D97-AF65-F5344CB8AC3E}">
        <p14:creationId xmlns:p14="http://schemas.microsoft.com/office/powerpoint/2010/main" val="579385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LIABILITY</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41</a:t>
            </a:fld>
            <a:endParaRPr lang="en-US" dirty="0"/>
          </a:p>
        </p:txBody>
      </p:sp>
      <p:sp>
        <p:nvSpPr>
          <p:cNvPr id="5" name="Content Placeholder 2"/>
          <p:cNvSpPr txBox="1">
            <a:spLocks/>
          </p:cNvSpPr>
          <p:nvPr/>
        </p:nvSpPr>
        <p:spPr>
          <a:xfrm>
            <a:off x="836760" y="1143000"/>
            <a:ext cx="7850039" cy="51053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GPC Billing Officials </a:t>
            </a:r>
          </a:p>
          <a:p>
            <a:pPr marL="0" indent="0">
              <a:buNone/>
            </a:pP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Are personally and pecuniary liable for the </a:t>
            </a:r>
            <a:r>
              <a:rPr lang="en-US" sz="2400" dirty="0" smtClean="0">
                <a:solidFill>
                  <a:srgbClr val="FF0000"/>
                </a:solidFill>
                <a:latin typeface="Arial" panose="020B0604020202020204" pitchFamily="34" charset="0"/>
                <a:cs typeface="Arial" panose="020B0604020202020204" pitchFamily="34" charset="0"/>
              </a:rPr>
              <a:t>full amount</a:t>
            </a:r>
            <a:r>
              <a:rPr lang="en-US" sz="2400" dirty="0" smtClean="0">
                <a:latin typeface="Arial" panose="020B0604020202020204" pitchFamily="34" charset="0"/>
                <a:cs typeface="Arial" panose="020B0604020202020204" pitchFamily="34" charset="0"/>
              </a:rPr>
              <a:t> of any improper payments </a:t>
            </a:r>
            <a:r>
              <a:rPr lang="en-US" sz="2400" dirty="0" smtClean="0">
                <a:solidFill>
                  <a:srgbClr val="FF0000"/>
                </a:solidFill>
                <a:latin typeface="Arial" panose="020B0604020202020204" pitchFamily="34" charset="0"/>
                <a:cs typeface="Arial" panose="020B0604020202020204" pitchFamily="34" charset="0"/>
              </a:rPr>
              <a:t>resulting from misuse, abuse, or unauthorized purchases of the GPC</a:t>
            </a:r>
            <a:r>
              <a:rPr lang="en-US" sz="2400" dirty="0" smtClean="0">
                <a:latin typeface="Arial" panose="020B0604020202020204" pitchFamily="34" charset="0"/>
                <a:cs typeface="Arial" panose="020B0604020202020204" pitchFamily="34" charset="0"/>
              </a:rPr>
              <a:t>, in accordance with Title 31 U.S.C. § 3528 </a:t>
            </a:r>
          </a:p>
          <a:p>
            <a:pPr marL="457200" lvl="1" indent="0">
              <a:buNone/>
            </a:pPr>
            <a:endParaRPr lang="en-US" sz="2400" dirty="0" smtClean="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trict pecuniary liability attaches automatically when there is an erroneous (illegal, improper, or incorrect) payment</a:t>
            </a:r>
          </a:p>
        </p:txBody>
      </p:sp>
    </p:spTree>
    <p:extLst>
      <p:ext uri="{BB962C8B-B14F-4D97-AF65-F5344CB8AC3E}">
        <p14:creationId xmlns:p14="http://schemas.microsoft.com/office/powerpoint/2010/main" val="112601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LIABILITY (CONT’D)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42</a:t>
            </a:fld>
            <a:endParaRPr lang="en-US" dirty="0"/>
          </a:p>
        </p:txBody>
      </p:sp>
      <p:sp>
        <p:nvSpPr>
          <p:cNvPr id="5" name="Content Placeholder 2"/>
          <p:cNvSpPr txBox="1">
            <a:spLocks/>
          </p:cNvSpPr>
          <p:nvPr/>
        </p:nvSpPr>
        <p:spPr>
          <a:xfrm>
            <a:off x="742950" y="771525"/>
            <a:ext cx="7943849" cy="59340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GPC Cardholders </a:t>
            </a:r>
          </a:p>
          <a:p>
            <a:pPr lvl="1"/>
            <a:r>
              <a:rPr lang="en-US" sz="2400" dirty="0" smtClean="0">
                <a:latin typeface="Arial" panose="020B0604020202020204" pitchFamily="34" charset="0"/>
                <a:cs typeface="Arial" panose="020B0604020202020204" pitchFamily="34" charset="0"/>
              </a:rPr>
              <a:t>are peculiarly liable for erroneous payments that result from the </a:t>
            </a:r>
            <a:r>
              <a:rPr lang="en-US" sz="2400" dirty="0" smtClean="0">
                <a:solidFill>
                  <a:srgbClr val="FF0000"/>
                </a:solidFill>
                <a:latin typeface="Arial" panose="020B0604020202020204" pitchFamily="34" charset="0"/>
                <a:cs typeface="Arial" panose="020B0604020202020204" pitchFamily="34" charset="0"/>
              </a:rPr>
              <a:t>negligent performance of duties </a:t>
            </a:r>
            <a:r>
              <a:rPr lang="en-US" sz="2400" dirty="0" smtClean="0">
                <a:latin typeface="Arial" panose="020B0604020202020204" pitchFamily="34" charset="0"/>
                <a:cs typeface="Arial" panose="020B0604020202020204" pitchFamily="34" charset="0"/>
              </a:rPr>
              <a:t>in the amount of erroneous payment, up to one month’s pay</a:t>
            </a:r>
          </a:p>
          <a:p>
            <a:r>
              <a:rPr lang="en-US" sz="2400" dirty="0" smtClean="0">
                <a:latin typeface="Arial" panose="020B0604020202020204" pitchFamily="34" charset="0"/>
                <a:cs typeface="Arial" panose="020B0604020202020204" pitchFamily="34" charset="0"/>
              </a:rPr>
              <a:t>DOD Directive 7000.14-R </a:t>
            </a:r>
          </a:p>
          <a:p>
            <a:pPr lvl="1"/>
            <a:r>
              <a:rPr lang="en-US" sz="2400" dirty="0" smtClean="0">
                <a:latin typeface="Arial" panose="020B0604020202020204" pitchFamily="34" charset="0"/>
                <a:cs typeface="Arial" panose="020B0604020202020204" pitchFamily="34" charset="0"/>
              </a:rPr>
              <a:t>Financial liability for negligent performance of the CH’s duties. </a:t>
            </a:r>
          </a:p>
          <a:p>
            <a:r>
              <a:rPr lang="en-US" sz="2400" dirty="0" smtClean="0">
                <a:latin typeface="Arial" panose="020B0604020202020204" pitchFamily="34" charset="0"/>
                <a:cs typeface="Arial" panose="020B0604020202020204" pitchFamily="34" charset="0"/>
              </a:rPr>
              <a:t>FMR Vol. 5, Chapter 33, §3309 </a:t>
            </a:r>
          </a:p>
          <a:p>
            <a:pPr lvl="1"/>
            <a:r>
              <a:rPr lang="en-US" sz="2400" dirty="0" smtClean="0">
                <a:latin typeface="Arial" panose="020B0604020202020204" pitchFamily="34" charset="0"/>
                <a:cs typeface="Arial" panose="020B0604020202020204" pitchFamily="34" charset="0"/>
              </a:rPr>
              <a:t>pecuniary liability</a:t>
            </a:r>
          </a:p>
          <a:p>
            <a:r>
              <a:rPr lang="en-US" sz="2400" dirty="0" smtClean="0">
                <a:latin typeface="Arial" panose="020B0604020202020204" pitchFamily="34" charset="0"/>
                <a:cs typeface="Arial" panose="020B0604020202020204" pitchFamily="34" charset="0"/>
              </a:rPr>
              <a:t>All accountable officials </a:t>
            </a:r>
          </a:p>
          <a:p>
            <a:pPr lvl="1"/>
            <a:r>
              <a:rPr lang="en-US" sz="2400" dirty="0" smtClean="0">
                <a:latin typeface="Arial" panose="020B0604020202020204" pitchFamily="34" charset="0"/>
                <a:cs typeface="Arial" panose="020B0604020202020204" pitchFamily="34" charset="0"/>
              </a:rPr>
              <a:t>are required to comply with DOD regulations, policies, and procedures, including standard operating procedures</a:t>
            </a:r>
          </a:p>
          <a:p>
            <a:pPr marL="457200" lvl="1" indent="0">
              <a:buFont typeface="Arial" pitchFamily="34" charset="0"/>
              <a:buNone/>
            </a:pPr>
            <a:endParaRPr lang="en-US" sz="2400" dirty="0" smtClean="0">
              <a:latin typeface="Arial" panose="020B0604020202020204" pitchFamily="34" charset="0"/>
              <a:cs typeface="Arial" panose="020B0604020202020204" pitchFamily="34" charset="0"/>
            </a:endParaRPr>
          </a:p>
          <a:p>
            <a:pPr lvl="1"/>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93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LIABILITY (CONT’D)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43</a:t>
            </a:fld>
            <a:endParaRPr lang="en-US" dirty="0"/>
          </a:p>
        </p:txBody>
      </p:sp>
      <p:sp>
        <p:nvSpPr>
          <p:cNvPr id="5" name="Content Placeholder 2"/>
          <p:cNvSpPr txBox="1">
            <a:spLocks/>
          </p:cNvSpPr>
          <p:nvPr/>
        </p:nvSpPr>
        <p:spPr>
          <a:xfrm>
            <a:off x="889381" y="1117146"/>
            <a:ext cx="7850039" cy="445497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Failure to act in accordance with such regulations, policies, and procedures is generally considered </a:t>
            </a:r>
            <a:r>
              <a:rPr lang="en-US" sz="2400" dirty="0" smtClean="0">
                <a:solidFill>
                  <a:srgbClr val="FF0000"/>
                </a:solidFill>
                <a:latin typeface="Arial" panose="020B0604020202020204" pitchFamily="34" charset="0"/>
                <a:cs typeface="Arial" panose="020B0604020202020204" pitchFamily="34" charset="0"/>
              </a:rPr>
              <a:t>evidence of negligence</a:t>
            </a:r>
          </a:p>
          <a:p>
            <a:pPr marL="0" indent="0">
              <a:buFont typeface="Arial" pitchFamily="34" charset="0"/>
              <a:buNone/>
            </a:pPr>
            <a:endParaRPr lang="en-US" sz="2400" dirty="0" smtClean="0">
              <a:solidFill>
                <a:srgbClr val="FF0000"/>
              </a:solidFill>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Following orders from superiors </a:t>
            </a:r>
            <a:r>
              <a:rPr lang="en-US" sz="2400" dirty="0" smtClean="0">
                <a:latin typeface="Arial" panose="020B0604020202020204" pitchFamily="34" charset="0"/>
                <a:cs typeface="Arial" panose="020B0604020202020204" pitchFamily="34" charset="0"/>
              </a:rPr>
              <a:t>that are contrary to regulations, policies, and procedures, is </a:t>
            </a:r>
            <a:r>
              <a:rPr lang="en-US" sz="2400" dirty="0" smtClean="0">
                <a:solidFill>
                  <a:srgbClr val="FF0000"/>
                </a:solidFill>
                <a:latin typeface="Arial" panose="020B0604020202020204" pitchFamily="34" charset="0"/>
                <a:cs typeface="Arial" panose="020B0604020202020204" pitchFamily="34" charset="0"/>
              </a:rPr>
              <a:t>no defense to negligence or bad faith</a:t>
            </a:r>
          </a:p>
          <a:p>
            <a:pPr marL="0" indent="0">
              <a:buFont typeface="Arial" pitchFamily="34" charset="0"/>
              <a:buNone/>
            </a:pPr>
            <a:endParaRPr lang="en-US" sz="2400" dirty="0" smtClean="0">
              <a:solidFill>
                <a:srgbClr val="FF0000"/>
              </a:solidFill>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 </a:t>
            </a:r>
            <a:r>
              <a:rPr lang="en-US" sz="2400" dirty="0" smtClean="0">
                <a:solidFill>
                  <a:srgbClr val="FF0000"/>
                </a:solidFill>
                <a:latin typeface="Arial" panose="020B0604020202020204" pitchFamily="34" charset="0"/>
                <a:cs typeface="Arial" panose="020B0604020202020204" pitchFamily="34" charset="0"/>
              </a:rPr>
              <a:t>heavy workload or a lack of experience, </a:t>
            </a:r>
            <a:r>
              <a:rPr lang="en-US" sz="2400" dirty="0" smtClean="0">
                <a:latin typeface="Arial" panose="020B0604020202020204" pitchFamily="34" charset="0"/>
                <a:cs typeface="Arial" panose="020B0604020202020204" pitchFamily="34" charset="0"/>
              </a:rPr>
              <a:t>supervision, or training, is </a:t>
            </a:r>
            <a:r>
              <a:rPr lang="en-US" sz="2400" dirty="0" smtClean="0">
                <a:solidFill>
                  <a:srgbClr val="FF0000"/>
                </a:solidFill>
                <a:latin typeface="Arial" panose="020B0604020202020204" pitchFamily="34" charset="0"/>
                <a:cs typeface="Arial" panose="020B0604020202020204" pitchFamily="34" charset="0"/>
              </a:rPr>
              <a:t>not a factor in determining relief from liability </a:t>
            </a:r>
          </a:p>
        </p:txBody>
      </p:sp>
    </p:spTree>
    <p:extLst>
      <p:ext uri="{BB962C8B-B14F-4D97-AF65-F5344CB8AC3E}">
        <p14:creationId xmlns:p14="http://schemas.microsoft.com/office/powerpoint/2010/main" val="330721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LIABILITY (CONT’D)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44</a:t>
            </a:fld>
            <a:endParaRPr lang="en-US" dirty="0"/>
          </a:p>
        </p:txBody>
      </p:sp>
      <p:sp>
        <p:nvSpPr>
          <p:cNvPr id="7" name="Content Placeholder 2"/>
          <p:cNvSpPr txBox="1">
            <a:spLocks/>
          </p:cNvSpPr>
          <p:nvPr/>
        </p:nvSpPr>
        <p:spPr>
          <a:xfrm>
            <a:off x="836760" y="1289957"/>
            <a:ext cx="7850039" cy="51870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Misuse of purchase card could result in a fine of not more than $10,000, imprisonment for not more than 5 years or both </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Military are punishable under the UCMJ and Civilians through federal court </a:t>
            </a:r>
          </a:p>
          <a:p>
            <a:pPr>
              <a:buFont typeface="Wingdings" pitchFamily="2" charset="2"/>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Section 2773a of Title 10, USC</a:t>
            </a:r>
          </a:p>
          <a:p>
            <a:pPr marL="0" inden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DoD FMR Vole 5, Chapter 33</a:t>
            </a:r>
          </a:p>
        </p:txBody>
      </p:sp>
    </p:spTree>
    <p:extLst>
      <p:ext uri="{BB962C8B-B14F-4D97-AF65-F5344CB8AC3E}">
        <p14:creationId xmlns:p14="http://schemas.microsoft.com/office/powerpoint/2010/main" val="2090039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STATUTORY AUTHORITY</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45</a:t>
            </a:fld>
            <a:endParaRPr lang="en-US" dirty="0"/>
          </a:p>
        </p:txBody>
      </p:sp>
      <p:sp>
        <p:nvSpPr>
          <p:cNvPr id="5" name="Content Placeholder 2"/>
          <p:cNvSpPr txBox="1">
            <a:spLocks/>
          </p:cNvSpPr>
          <p:nvPr/>
        </p:nvSpPr>
        <p:spPr>
          <a:xfrm>
            <a:off x="836761" y="1252122"/>
            <a:ext cx="8229600" cy="548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Any misuse of the GPC is subject to criminal, civil, Uniform Code of Military Justice, administrative, and disciplinary actions as appropriate </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If you are not sure ask the A/OPC or SJA for guidance</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066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INVESTIGATION REQUIRED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46</a:t>
            </a:fld>
            <a:endParaRPr lang="en-US" dirty="0"/>
          </a:p>
        </p:txBody>
      </p:sp>
      <p:sp>
        <p:nvSpPr>
          <p:cNvPr id="5" name="Content Placeholder 2"/>
          <p:cNvSpPr txBox="1">
            <a:spLocks/>
          </p:cNvSpPr>
          <p:nvPr/>
        </p:nvSpPr>
        <p:spPr>
          <a:xfrm>
            <a:off x="836761" y="982578"/>
            <a:ext cx="7850039" cy="526519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If questionable/unauthorized purchases are discovered during an audit, the reviewer must ask the Certifying Officer (Billing Official) for justification</a:t>
            </a:r>
          </a:p>
          <a:p>
            <a:pPr marL="0" indent="0">
              <a:buFont typeface="Arial" pitchFamily="34" charset="0"/>
              <a:buNone/>
            </a:pPr>
            <a:r>
              <a:rPr lang="en-US"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If there is no justification, the reviewer must notify the Billing Official’s Commander or Director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Commander or Director must conduct an investigation in accordance with AR 15-6</a:t>
            </a:r>
          </a:p>
          <a:p>
            <a:pPr marL="0" indent="0">
              <a:buNone/>
            </a:pP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The investigation must provide the DOD employee or military member with an opportunity to rebut the presumed liability</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a:buFont typeface="Arial" pitchFamily="34" charset="0"/>
              <a:buNone/>
            </a:pPr>
            <a:r>
              <a:rPr lang="en-US"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8714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INVESTIGATION REQUIRED (CONT’D)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47</a:t>
            </a:fld>
            <a:endParaRPr lang="en-US" dirty="0"/>
          </a:p>
        </p:txBody>
      </p:sp>
      <p:sp>
        <p:nvSpPr>
          <p:cNvPr id="5" name="Content Placeholder 2"/>
          <p:cNvSpPr txBox="1">
            <a:spLocks/>
          </p:cNvSpPr>
          <p:nvPr/>
        </p:nvSpPr>
        <p:spPr>
          <a:xfrm>
            <a:off x="942974" y="1143000"/>
            <a:ext cx="7743825" cy="541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Failure to follow regulation and policy constitutes negligence</a:t>
            </a:r>
          </a:p>
          <a:p>
            <a:pPr marL="0" indent="0">
              <a:buNone/>
            </a:pP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Commander or Director must conduct an investigation in accordance with AR 15-6</a:t>
            </a:r>
          </a:p>
          <a:p>
            <a:pPr marL="0" indent="0">
              <a:buFont typeface="Arial" pitchFamily="34" charset="0"/>
              <a:buNone/>
            </a:pPr>
            <a:r>
              <a:rPr lang="en-US"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The investigation must provide the DOD employee or military member with an opportunity to rebut the presumed liability</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Failure to follow regulation and policy constitutes negligence</a:t>
            </a:r>
          </a:p>
        </p:txBody>
      </p:sp>
    </p:spTree>
    <p:extLst>
      <p:ext uri="{BB962C8B-B14F-4D97-AF65-F5344CB8AC3E}">
        <p14:creationId xmlns:p14="http://schemas.microsoft.com/office/powerpoint/2010/main" val="3466088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SUSPENSIONS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48</a:t>
            </a:fld>
            <a:endParaRPr lang="en-US" dirty="0"/>
          </a:p>
        </p:txBody>
      </p:sp>
      <p:sp>
        <p:nvSpPr>
          <p:cNvPr id="5" name="Content Placeholder 2"/>
          <p:cNvSpPr txBox="1">
            <a:spLocks/>
          </p:cNvSpPr>
          <p:nvPr/>
        </p:nvSpPr>
        <p:spPr>
          <a:xfrm>
            <a:off x="836761" y="1219200"/>
            <a:ext cx="7850039" cy="499590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GPC Accounts are subject to review at any time</a:t>
            </a:r>
          </a:p>
          <a:p>
            <a:pPr marL="0" inden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Accounts will be suspended due to:</a:t>
            </a:r>
          </a:p>
          <a:p>
            <a:pPr lvl="1"/>
            <a:r>
              <a:rPr lang="en-US" sz="2400" dirty="0" smtClean="0">
                <a:latin typeface="Arial" panose="020B0604020202020204" pitchFamily="34" charset="0"/>
                <a:cs typeface="Arial" panose="020B0604020202020204" pitchFamily="34" charset="0"/>
              </a:rPr>
              <a:t>Failing to have 1 Billing Official, 1 Alt Billing Official and 1 Cardholder (minimum)</a:t>
            </a:r>
          </a:p>
          <a:p>
            <a:pPr lvl="1"/>
            <a:r>
              <a:rPr lang="en-US" sz="2400" dirty="0" smtClean="0">
                <a:latin typeface="Arial" panose="020B0604020202020204" pitchFamily="34" charset="0"/>
                <a:cs typeface="Arial" panose="020B0604020202020204" pitchFamily="34" charset="0"/>
              </a:rPr>
              <a:t>Failing to have training up to date</a:t>
            </a:r>
          </a:p>
          <a:p>
            <a:pPr lvl="1"/>
            <a:r>
              <a:rPr lang="en-US" sz="2400" dirty="0" smtClean="0">
                <a:latin typeface="Arial" panose="020B0604020202020204" pitchFamily="34" charset="0"/>
                <a:cs typeface="Arial" panose="020B0604020202020204" pitchFamily="34" charset="0"/>
              </a:rPr>
              <a:t>Failing to certify within 5 business days</a:t>
            </a:r>
          </a:p>
          <a:p>
            <a:pPr lvl="1"/>
            <a:r>
              <a:rPr lang="en-US" sz="2400" dirty="0" smtClean="0">
                <a:latin typeface="Arial" panose="020B0604020202020204" pitchFamily="34" charset="0"/>
                <a:cs typeface="Arial" panose="020B0604020202020204" pitchFamily="34" charset="0"/>
              </a:rPr>
              <a:t>Failure to respond to A/OPC requests</a:t>
            </a:r>
          </a:p>
          <a:p>
            <a:pPr lvl="1"/>
            <a:r>
              <a:rPr lang="en-US" sz="2400" dirty="0" smtClean="0">
                <a:latin typeface="Arial" panose="020B0604020202020204" pitchFamily="34" charset="0"/>
                <a:cs typeface="Arial" panose="020B0604020202020204" pitchFamily="34" charset="0"/>
              </a:rPr>
              <a:t>Failure to complete PCOLS Data Mining</a:t>
            </a:r>
          </a:p>
          <a:p>
            <a:pPr lvl="1"/>
            <a:r>
              <a:rPr lang="en-US" sz="2400" dirty="0" smtClean="0">
                <a:latin typeface="Arial" panose="020B0604020202020204" pitchFamily="34" charset="0"/>
                <a:cs typeface="Arial" panose="020B0604020202020204" pitchFamily="34" charset="0"/>
              </a:rPr>
              <a:t>A/OPC findings of questionable purchases </a:t>
            </a:r>
          </a:p>
          <a:p>
            <a:pPr lvl="1"/>
            <a:endParaRPr lang="en-US" sz="2400" b="1" dirty="0">
              <a:solidFill>
                <a:srgbClr val="FF0000"/>
              </a:solidFill>
              <a:latin typeface="Arial" panose="020B0604020202020204" pitchFamily="34" charset="0"/>
              <a:cs typeface="Arial" panose="020B0604020202020204" pitchFamily="34" charset="0"/>
            </a:endParaRPr>
          </a:p>
          <a:p>
            <a:pPr marL="457200" lvl="1" indent="0">
              <a:buNone/>
            </a:pPr>
            <a:r>
              <a:rPr lang="en-US" sz="2400" b="1" dirty="0" smtClean="0">
                <a:solidFill>
                  <a:srgbClr val="FF0000"/>
                </a:solidFill>
                <a:latin typeface="Arial" panose="020B0604020202020204" pitchFamily="34" charset="0"/>
                <a:cs typeface="Arial" panose="020B0604020202020204" pitchFamily="34" charset="0"/>
              </a:rPr>
              <a:t>                  (This list is not all-inclusive)</a:t>
            </a:r>
          </a:p>
        </p:txBody>
      </p:sp>
    </p:spTree>
    <p:extLst>
      <p:ext uri="{BB962C8B-B14F-4D97-AF65-F5344CB8AC3E}">
        <p14:creationId xmlns:p14="http://schemas.microsoft.com/office/powerpoint/2010/main" val="2765921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TERMINATIONS DUE TO INACTIVITY</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49</a:t>
            </a:fld>
            <a:endParaRPr lang="en-US" dirty="0"/>
          </a:p>
        </p:txBody>
      </p:sp>
      <p:sp>
        <p:nvSpPr>
          <p:cNvPr id="5" name="Content Placeholder 2"/>
          <p:cNvSpPr txBox="1">
            <a:spLocks/>
          </p:cNvSpPr>
          <p:nvPr/>
        </p:nvSpPr>
        <p:spPr>
          <a:xfrm>
            <a:off x="836760" y="1447800"/>
            <a:ext cx="7850039"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Tx/>
              <a:buChar char="•"/>
            </a:pPr>
            <a:r>
              <a:rPr lang="en-US" sz="2400" dirty="0" smtClean="0">
                <a:latin typeface="Arial" panose="020B0604020202020204" pitchFamily="34" charset="0"/>
                <a:cs typeface="Arial" panose="020B0604020202020204" pitchFamily="34" charset="0"/>
              </a:rPr>
              <a:t>Accounts will be Terminated due to </a:t>
            </a:r>
            <a:r>
              <a:rPr lang="en-US" sz="2400" u="sng" dirty="0" smtClean="0">
                <a:latin typeface="Arial" panose="020B0604020202020204" pitchFamily="34" charset="0"/>
                <a:cs typeface="Arial" panose="020B0604020202020204" pitchFamily="34" charset="0"/>
              </a:rPr>
              <a:t>No Purchase Activity </a:t>
            </a:r>
            <a:r>
              <a:rPr lang="en-US" sz="2400" dirty="0" smtClean="0">
                <a:latin typeface="Arial" panose="020B0604020202020204" pitchFamily="34" charset="0"/>
                <a:cs typeface="Arial" panose="020B0604020202020204" pitchFamily="34" charset="0"/>
              </a:rPr>
              <a:t>for </a:t>
            </a:r>
            <a:r>
              <a:rPr lang="en-US" sz="2400" u="sng" dirty="0" smtClean="0">
                <a:latin typeface="Arial" panose="020B0604020202020204" pitchFamily="34" charset="0"/>
                <a:cs typeface="Arial" panose="020B0604020202020204" pitchFamily="34" charset="0"/>
              </a:rPr>
              <a:t>6 months</a:t>
            </a:r>
          </a:p>
          <a:p>
            <a:pPr marL="342900" lvl="1" indent="-342900">
              <a:buFont typeface="Arial" pitchFamily="34" charset="0"/>
              <a:buNone/>
            </a:pPr>
            <a:endParaRPr lang="en-US" sz="2400" u="sng" dirty="0" smtClean="0">
              <a:latin typeface="Arial" panose="020B0604020202020204" pitchFamily="34" charset="0"/>
              <a:cs typeface="Arial" panose="020B0604020202020204" pitchFamily="34" charset="0"/>
            </a:endParaRPr>
          </a:p>
          <a:p>
            <a:pPr marL="342900" lvl="1" indent="-342900">
              <a:buFont typeface="Arial" pitchFamily="34" charset="0"/>
              <a:buChar char="•"/>
            </a:pPr>
            <a:r>
              <a:rPr lang="en-US" sz="2400" u="sng" dirty="0" smtClean="0">
                <a:latin typeface="Arial" panose="020B0604020202020204" pitchFamily="34" charset="0"/>
                <a:cs typeface="Arial" panose="020B0604020202020204" pitchFamily="34" charset="0"/>
              </a:rPr>
              <a:t>User Ids</a:t>
            </a:r>
            <a:r>
              <a:rPr lang="en-US" sz="2400" dirty="0" smtClean="0">
                <a:latin typeface="Arial" panose="020B0604020202020204" pitchFamily="34" charset="0"/>
                <a:cs typeface="Arial" panose="020B0604020202020204" pitchFamily="34" charset="0"/>
              </a:rPr>
              <a:t> are removed if the account is not accessed in </a:t>
            </a:r>
            <a:r>
              <a:rPr lang="en-US" sz="2400" u="sng" dirty="0" smtClean="0">
                <a:latin typeface="Arial" panose="020B0604020202020204" pitchFamily="34" charset="0"/>
                <a:cs typeface="Arial" panose="020B0604020202020204" pitchFamily="34" charset="0"/>
              </a:rPr>
              <a:t>6 months</a:t>
            </a:r>
            <a:endParaRPr lang="en-US" sz="2400" dirty="0" smtClean="0">
              <a:latin typeface="Arial" panose="020B0604020202020204" pitchFamily="34" charset="0"/>
              <a:cs typeface="Arial" panose="020B0604020202020204" pitchFamily="34" charset="0"/>
            </a:endParaRP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Actions are done by US Bank</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882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C3F5D-9F0A-4D26-898B-10DC4C85EEE6}" type="slidenum">
              <a:rPr lang="en-US" smtClean="0"/>
              <a:t>5</a:t>
            </a:fld>
            <a:endParaRPr lang="en-US" dirty="0"/>
          </a:p>
        </p:txBody>
      </p:sp>
      <p:sp>
        <p:nvSpPr>
          <p:cNvPr id="5" name="Title 1"/>
          <p:cNvSpPr>
            <a:spLocks noGrp="1"/>
          </p:cNvSpPr>
          <p:nvPr>
            <p:ph type="title"/>
          </p:nvPr>
        </p:nvSpPr>
        <p:spPr>
          <a:xfrm>
            <a:off x="836761" y="89211"/>
            <a:ext cx="7955280" cy="494956"/>
          </a:xfrm>
        </p:spPr>
        <p:txBody>
          <a:bodyPr/>
          <a:lstStyle/>
          <a:p>
            <a:r>
              <a:rPr lang="en-US" dirty="0" smtClean="0"/>
              <a:t>GOVERNMENT PURCHASE CARD TRAINING</a:t>
            </a:r>
            <a:endParaRPr lang="en-US" dirty="0"/>
          </a:p>
        </p:txBody>
      </p:sp>
      <p:sp>
        <p:nvSpPr>
          <p:cNvPr id="6" name="Content Placeholder 5"/>
          <p:cNvSpPr>
            <a:spLocks noGrp="1"/>
          </p:cNvSpPr>
          <p:nvPr>
            <p:ph idx="1"/>
          </p:nvPr>
        </p:nvSpPr>
        <p:spPr>
          <a:xfrm>
            <a:off x="766618" y="711257"/>
            <a:ext cx="8251001" cy="4404283"/>
          </a:xfrm>
          <a:prstGeom prst="rect">
            <a:avLst/>
          </a:prstGeom>
        </p:spPr>
        <p:txBody>
          <a:bodyPr wrap="square">
            <a:spAutoFit/>
          </a:bodyPr>
          <a:lstStyle/>
          <a:p>
            <a:pPr marL="0" indent="0">
              <a:buNone/>
            </a:pPr>
            <a:r>
              <a:rPr lang="en-US" sz="2000" dirty="0" smtClean="0">
                <a:latin typeface="Arial" panose="020B0604020202020204" pitchFamily="34" charset="0"/>
                <a:cs typeface="Arial" panose="020B0604020202020204" pitchFamily="34" charset="0"/>
              </a:rPr>
              <a:t> </a:t>
            </a:r>
          </a:p>
          <a:p>
            <a:pPr marL="0" indent="0">
              <a:buNone/>
            </a:pPr>
            <a:r>
              <a:rPr lang="en-US" b="0" dirty="0" smtClean="0">
                <a:latin typeface="Arial" panose="020B0604020202020204" pitchFamily="34" charset="0"/>
                <a:cs typeface="Arial" panose="020B0604020202020204" pitchFamily="34" charset="0"/>
              </a:rPr>
              <a:t>Mission and Installation Contracting Command, Ft Benning</a:t>
            </a:r>
          </a:p>
          <a:p>
            <a:pPr marL="0" indent="0">
              <a:buNone/>
            </a:pPr>
            <a:r>
              <a:rPr lang="en-US" b="0" dirty="0" smtClean="0">
                <a:latin typeface="Arial" panose="020B0604020202020204" pitchFamily="34" charset="0"/>
                <a:cs typeface="Arial" panose="020B0604020202020204" pitchFamily="34" charset="0"/>
              </a:rPr>
              <a:t>ATTN:  CCMI-BN</a:t>
            </a:r>
          </a:p>
          <a:p>
            <a:pPr marL="0" indent="0">
              <a:buNone/>
            </a:pPr>
            <a:r>
              <a:rPr lang="en-US" b="0" dirty="0" smtClean="0">
                <a:latin typeface="Arial" panose="020B0604020202020204" pitchFamily="34" charset="0"/>
                <a:cs typeface="Arial" panose="020B0604020202020204" pitchFamily="34" charset="0"/>
              </a:rPr>
              <a:t>6600 </a:t>
            </a:r>
            <a:r>
              <a:rPr lang="en-US" b="0" dirty="0" err="1" smtClean="0">
                <a:latin typeface="Arial" panose="020B0604020202020204" pitchFamily="34" charset="0"/>
                <a:cs typeface="Arial" panose="020B0604020202020204" pitchFamily="34" charset="0"/>
              </a:rPr>
              <a:t>Meloy</a:t>
            </a:r>
            <a:r>
              <a:rPr lang="en-US" b="0" dirty="0" smtClean="0">
                <a:latin typeface="Arial" panose="020B0604020202020204" pitchFamily="34" charset="0"/>
                <a:cs typeface="Arial" panose="020B0604020202020204" pitchFamily="34" charset="0"/>
              </a:rPr>
              <a:t> Drive, </a:t>
            </a:r>
            <a:r>
              <a:rPr lang="en-US" b="0" dirty="0" err="1" smtClean="0">
                <a:latin typeface="Arial" panose="020B0604020202020204" pitchFamily="34" charset="0"/>
                <a:cs typeface="Arial" panose="020B0604020202020204" pitchFamily="34" charset="0"/>
              </a:rPr>
              <a:t>Bldg</a:t>
            </a:r>
            <a:r>
              <a:rPr lang="en-US" b="0" dirty="0" smtClean="0">
                <a:latin typeface="Arial" panose="020B0604020202020204" pitchFamily="34" charset="0"/>
                <a:cs typeface="Arial" panose="020B0604020202020204" pitchFamily="34" charset="0"/>
              </a:rPr>
              <a:t> 6, Suite 217</a:t>
            </a:r>
          </a:p>
          <a:p>
            <a:pPr marL="0" indent="0">
              <a:buNone/>
            </a:pPr>
            <a:r>
              <a:rPr lang="en-US" b="0" dirty="0" smtClean="0">
                <a:latin typeface="Arial" panose="020B0604020202020204" pitchFamily="34" charset="0"/>
                <a:cs typeface="Arial" panose="020B0604020202020204" pitchFamily="34" charset="0"/>
              </a:rPr>
              <a:t>Fort Benning, GA  31905</a:t>
            </a:r>
          </a:p>
          <a:p>
            <a:pPr marL="0" indent="0">
              <a:buNone/>
            </a:pPr>
            <a:endParaRPr lang="en-US" b="0" dirty="0">
              <a:latin typeface="Arial" panose="020B0604020202020204" pitchFamily="34" charset="0"/>
              <a:cs typeface="Arial" panose="020B0604020202020204" pitchFamily="34" charset="0"/>
            </a:endParaRPr>
          </a:p>
          <a:p>
            <a:pPr marL="0" indent="0">
              <a:buNone/>
            </a:pPr>
            <a:r>
              <a:rPr lang="en-US" b="0" dirty="0" smtClean="0">
                <a:latin typeface="Arial" panose="020B0604020202020204" pitchFamily="34" charset="0"/>
                <a:cs typeface="Arial" panose="020B0604020202020204" pitchFamily="34" charset="0"/>
              </a:rPr>
              <a:t>MICC website:    </a:t>
            </a:r>
          </a:p>
          <a:p>
            <a:pPr marL="0" indent="0">
              <a:buNone/>
            </a:pPr>
            <a:r>
              <a:rPr lang="en-US" b="0" dirty="0" smtClean="0">
                <a:latin typeface="Arial" panose="020B0604020202020204" pitchFamily="34" charset="0"/>
                <a:cs typeface="Arial" panose="020B0604020202020204" pitchFamily="34" charset="0"/>
                <a:hlinkClick r:id="rId2"/>
              </a:rPr>
              <a:t>https</a:t>
            </a:r>
            <a:r>
              <a:rPr lang="en-US" b="0" dirty="0">
                <a:latin typeface="Arial" panose="020B0604020202020204" pitchFamily="34" charset="0"/>
                <a:cs typeface="Arial" panose="020B0604020202020204" pitchFamily="34" charset="0"/>
                <a:hlinkClick r:id="rId2"/>
              </a:rPr>
              <a:t>://www.benning.army.mil/tenant/micc/</a:t>
            </a:r>
            <a:endParaRPr lang="en-US" b="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2960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SOURCE PRIORITY</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50</a:t>
            </a:fld>
            <a:endParaRPr lang="en-US" dirty="0"/>
          </a:p>
        </p:txBody>
      </p:sp>
      <p:sp>
        <p:nvSpPr>
          <p:cNvPr id="5" name="Rectangle 3"/>
          <p:cNvSpPr txBox="1">
            <a:spLocks noChangeArrowheads="1"/>
          </p:cNvSpPr>
          <p:nvPr/>
        </p:nvSpPr>
        <p:spPr>
          <a:xfrm>
            <a:off x="836760" y="1371600"/>
            <a:ext cx="7850039"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n-US" sz="2400" dirty="0" smtClean="0">
                <a:latin typeface="Arial" panose="020B0604020202020204" pitchFamily="34" charset="0"/>
                <a:cs typeface="Arial" panose="020B0604020202020204" pitchFamily="34" charset="0"/>
              </a:rPr>
              <a:t>#1  Army Supply System - Activity/Installation Inventories</a:t>
            </a:r>
          </a:p>
          <a:p>
            <a:pPr>
              <a:lnSpc>
                <a:spcPct val="90000"/>
              </a:lnSpc>
              <a:buFontTx/>
              <a:buNone/>
            </a:pPr>
            <a:endParaRPr lang="en-US" sz="2400" dirty="0" smtClean="0">
              <a:latin typeface="Arial" panose="020B0604020202020204" pitchFamily="34" charset="0"/>
              <a:cs typeface="Arial" panose="020B0604020202020204" pitchFamily="34" charset="0"/>
            </a:endParaRPr>
          </a:p>
          <a:p>
            <a:pPr>
              <a:lnSpc>
                <a:spcPct val="90000"/>
              </a:lnSpc>
              <a:buFontTx/>
              <a:buNone/>
            </a:pPr>
            <a:r>
              <a:rPr lang="en-US" sz="2400" dirty="0" smtClean="0">
                <a:latin typeface="Arial" panose="020B0604020202020204" pitchFamily="34" charset="0"/>
                <a:cs typeface="Arial" panose="020B0604020202020204" pitchFamily="34" charset="0"/>
              </a:rPr>
              <a:t>#2  Mandatory Sources</a:t>
            </a:r>
          </a:p>
          <a:p>
            <a:pPr>
              <a:lnSpc>
                <a:spcPct val="90000"/>
              </a:lnSpc>
              <a:buFontTx/>
              <a:buNone/>
            </a:pPr>
            <a:r>
              <a:rPr lang="en-US" sz="2400" dirty="0" smtClean="0">
                <a:latin typeface="Arial" panose="020B0604020202020204" pitchFamily="34" charset="0"/>
                <a:cs typeface="Arial" panose="020B0604020202020204" pitchFamily="34" charset="0"/>
              </a:rPr>
              <a:t>For example:</a:t>
            </a:r>
          </a:p>
          <a:p>
            <a:pPr>
              <a:lnSpc>
                <a:spcPct val="90000"/>
              </a:lnSpc>
            </a:pPr>
            <a:r>
              <a:rPr lang="en-US" sz="2400" dirty="0" smtClean="0">
                <a:latin typeface="Arial" panose="020B0604020202020204" pitchFamily="34" charset="0"/>
                <a:cs typeface="Arial" panose="020B0604020202020204" pitchFamily="34" charset="0"/>
              </a:rPr>
              <a:t>DLA Printing Services (formerly DAPS)</a:t>
            </a:r>
          </a:p>
          <a:p>
            <a:pPr>
              <a:lnSpc>
                <a:spcPct val="90000"/>
              </a:lnSpc>
            </a:pPr>
            <a:r>
              <a:rPr lang="en-US" sz="2400" dirty="0" smtClean="0">
                <a:latin typeface="Arial" panose="020B0604020202020204" pitchFamily="34" charset="0"/>
                <a:cs typeface="Arial" panose="020B0604020202020204" pitchFamily="34" charset="0"/>
              </a:rPr>
              <a:t>Army CHESS</a:t>
            </a:r>
          </a:p>
          <a:p>
            <a:pPr>
              <a:lnSpc>
                <a:spcPct val="90000"/>
              </a:lnSpc>
            </a:pPr>
            <a:r>
              <a:rPr lang="en-US" sz="2400" dirty="0" smtClean="0">
                <a:latin typeface="Arial" panose="020B0604020202020204" pitchFamily="34" charset="0"/>
                <a:cs typeface="Arial" panose="020B0604020202020204" pitchFamily="34" charset="0"/>
              </a:rPr>
              <a:t>Army Office BPAs on DoD FEDMALL or BSC</a:t>
            </a:r>
          </a:p>
          <a:p>
            <a:pPr marL="0" indent="0">
              <a:lnSpc>
                <a:spcPct val="90000"/>
              </a:lnSpc>
              <a:buFont typeface="Arial" pitchFamily="34" charset="0"/>
              <a:buNone/>
            </a:pPr>
            <a:endParaRPr lang="en-US" sz="2400" dirty="0" smtClean="0">
              <a:latin typeface="Arial" panose="020B0604020202020204" pitchFamily="34" charset="0"/>
              <a:cs typeface="Arial" panose="020B0604020202020204" pitchFamily="34" charset="0"/>
            </a:endParaRPr>
          </a:p>
          <a:p>
            <a:pPr>
              <a:lnSpc>
                <a:spcPct val="90000"/>
              </a:lnSpc>
              <a:buFontTx/>
              <a:buNone/>
            </a:pPr>
            <a:r>
              <a:rPr lang="en-US" sz="2400" dirty="0" smtClean="0">
                <a:latin typeface="Arial" panose="020B0604020202020204" pitchFamily="34" charset="0"/>
                <a:cs typeface="Arial" panose="020B0604020202020204" pitchFamily="34" charset="0"/>
              </a:rPr>
              <a:t>#3  Required Sources (see next slides)</a:t>
            </a:r>
          </a:p>
        </p:txBody>
      </p:sp>
    </p:spTree>
    <p:extLst>
      <p:ext uri="{BB962C8B-B14F-4D97-AF65-F5344CB8AC3E}">
        <p14:creationId xmlns:p14="http://schemas.microsoft.com/office/powerpoint/2010/main" val="503937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REQUIRED SOURCES OF SUPPLIES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51</a:t>
            </a:fld>
            <a:endParaRPr lang="en-US" dirty="0"/>
          </a:p>
        </p:txBody>
      </p:sp>
      <p:sp>
        <p:nvSpPr>
          <p:cNvPr id="5" name="Content Placeholder 2"/>
          <p:cNvSpPr txBox="1">
            <a:spLocks/>
          </p:cNvSpPr>
          <p:nvPr/>
        </p:nvSpPr>
        <p:spPr>
          <a:xfrm>
            <a:off x="914400" y="986277"/>
            <a:ext cx="82296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smtClean="0">
                <a:latin typeface="Arial" panose="020B0604020202020204" pitchFamily="34" charset="0"/>
                <a:cs typeface="Arial" panose="020B0604020202020204" pitchFamily="34" charset="0"/>
              </a:rPr>
              <a:t>FAR Part 8 &amp; DFARS Part 208</a:t>
            </a:r>
          </a:p>
          <a:p>
            <a:pPr>
              <a:defRPr/>
            </a:pPr>
            <a:endParaRPr lang="en-US" sz="2400" dirty="0" smtClean="0">
              <a:latin typeface="Arial" panose="020B0604020202020204" pitchFamily="34" charset="0"/>
              <a:cs typeface="Arial" panose="020B0604020202020204" pitchFamily="34" charset="0"/>
            </a:endParaRPr>
          </a:p>
          <a:p>
            <a:pPr lvl="1">
              <a:defRPr/>
            </a:pPr>
            <a:r>
              <a:rPr lang="en-US" sz="2400" dirty="0" smtClean="0">
                <a:latin typeface="Arial" panose="020B0604020202020204" pitchFamily="34" charset="0"/>
                <a:cs typeface="Arial" panose="020B0604020202020204" pitchFamily="34" charset="0"/>
              </a:rPr>
              <a:t>Supplies</a:t>
            </a:r>
          </a:p>
          <a:p>
            <a:pPr lvl="2">
              <a:defRPr/>
            </a:pPr>
            <a:r>
              <a:rPr lang="en-US" dirty="0" smtClean="0">
                <a:latin typeface="Arial" panose="020B0604020202020204" pitchFamily="34" charset="0"/>
                <a:cs typeface="Arial" panose="020B0604020202020204" pitchFamily="34" charset="0"/>
              </a:rPr>
              <a:t>Agency Inventories</a:t>
            </a:r>
          </a:p>
          <a:p>
            <a:pPr lvl="2">
              <a:defRPr/>
            </a:pPr>
            <a:r>
              <a:rPr lang="en-US" dirty="0" smtClean="0">
                <a:latin typeface="Arial" panose="020B0604020202020204" pitchFamily="34" charset="0"/>
                <a:cs typeface="Arial" panose="020B0604020202020204" pitchFamily="34" charset="0"/>
              </a:rPr>
              <a:t>Excess from other agencies</a:t>
            </a:r>
          </a:p>
          <a:p>
            <a:pPr lvl="2">
              <a:defRPr/>
            </a:pPr>
            <a:r>
              <a:rPr lang="en-US" dirty="0" smtClean="0">
                <a:latin typeface="Arial" panose="020B0604020202020204" pitchFamily="34" charset="0"/>
                <a:cs typeface="Arial" panose="020B0604020202020204" pitchFamily="34" charset="0"/>
              </a:rPr>
              <a:t>Federal Prisons (</a:t>
            </a:r>
            <a:r>
              <a:rPr lang="en-US" i="1" dirty="0" smtClean="0">
                <a:latin typeface="Arial" panose="020B0604020202020204" pitchFamily="34" charset="0"/>
                <a:cs typeface="Arial" panose="020B0604020202020204" pitchFamily="34" charset="0"/>
                <a:hlinkClick r:id="rId2"/>
              </a:rPr>
              <a:t>www.</a:t>
            </a:r>
            <a:r>
              <a:rPr lang="en-US" b="1" i="1" dirty="0" smtClean="0">
                <a:latin typeface="Arial" panose="020B0604020202020204" pitchFamily="34" charset="0"/>
                <a:cs typeface="Arial" panose="020B0604020202020204" pitchFamily="34" charset="0"/>
                <a:hlinkClick r:id="rId2"/>
              </a:rPr>
              <a:t>unicor</a:t>
            </a:r>
            <a:r>
              <a:rPr lang="en-US" i="1" dirty="0" smtClean="0">
                <a:latin typeface="Arial" panose="020B0604020202020204" pitchFamily="34" charset="0"/>
                <a:cs typeface="Arial" panose="020B0604020202020204" pitchFamily="34" charset="0"/>
                <a:hlinkClick r:id="rId2"/>
              </a:rPr>
              <a:t>.gov</a:t>
            </a:r>
            <a:r>
              <a:rPr lang="en-US" dirty="0" smtClean="0">
                <a:latin typeface="Arial" panose="020B0604020202020204" pitchFamily="34" charset="0"/>
                <a:cs typeface="Arial" panose="020B0604020202020204" pitchFamily="34" charset="0"/>
              </a:rPr>
              <a:t>)</a:t>
            </a:r>
          </a:p>
          <a:p>
            <a:pPr lvl="2">
              <a:defRPr/>
            </a:pPr>
            <a:r>
              <a:rPr lang="en-US" dirty="0" smtClean="0">
                <a:latin typeface="Arial" panose="020B0604020202020204" pitchFamily="34" charset="0"/>
                <a:cs typeface="Arial" panose="020B0604020202020204" pitchFamily="34" charset="0"/>
              </a:rPr>
              <a:t>Procurement List (Committee for Purchase From People Who Are Blind or Severely Disabled)</a:t>
            </a:r>
          </a:p>
          <a:p>
            <a:pPr lvl="2">
              <a:defRPr/>
            </a:pPr>
            <a:r>
              <a:rPr lang="en-US" dirty="0" smtClean="0">
                <a:latin typeface="Arial" panose="020B0604020202020204" pitchFamily="34" charset="0"/>
                <a:cs typeface="Arial" panose="020B0604020202020204" pitchFamily="34" charset="0"/>
              </a:rPr>
              <a:t>GSA, DLA, DVA, other military inventory control points</a:t>
            </a:r>
          </a:p>
          <a:p>
            <a:pPr lvl="2">
              <a:defRPr/>
            </a:pPr>
            <a:r>
              <a:rPr lang="en-US" dirty="0" smtClean="0">
                <a:latin typeface="Arial" panose="020B0604020202020204" pitchFamily="34" charset="0"/>
                <a:cs typeface="Arial" panose="020B0604020202020204" pitchFamily="34" charset="0"/>
              </a:rPr>
              <a:t>Mandatory FSS</a:t>
            </a:r>
          </a:p>
          <a:p>
            <a:pPr lvl="2">
              <a:defRPr/>
            </a:pPr>
            <a:r>
              <a:rPr lang="en-US" dirty="0" smtClean="0">
                <a:latin typeface="Arial" panose="020B0604020202020204" pitchFamily="34" charset="0"/>
                <a:cs typeface="Arial" panose="020B0604020202020204" pitchFamily="34" charset="0"/>
              </a:rPr>
              <a:t>Commercial Sources</a:t>
            </a:r>
            <a:endParaRPr lang="en-US"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238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REQUIRED SOURCES OF SERVICES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52</a:t>
            </a:fld>
            <a:endParaRPr lang="en-US" dirty="0"/>
          </a:p>
        </p:txBody>
      </p:sp>
      <p:sp>
        <p:nvSpPr>
          <p:cNvPr id="5" name="Content Placeholder 2"/>
          <p:cNvSpPr txBox="1">
            <a:spLocks/>
          </p:cNvSpPr>
          <p:nvPr/>
        </p:nvSpPr>
        <p:spPr>
          <a:xfrm>
            <a:off x="836761" y="974312"/>
            <a:ext cx="7831399"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smtClean="0">
                <a:latin typeface="Arial" panose="020B0604020202020204" pitchFamily="34" charset="0"/>
                <a:cs typeface="Arial" panose="020B0604020202020204" pitchFamily="34" charset="0"/>
              </a:rPr>
              <a:t>FAR Part 8 &amp; DFARS Part 208</a:t>
            </a:r>
          </a:p>
          <a:p>
            <a:pPr marL="0" indent="0">
              <a:buNone/>
              <a:defRPr/>
            </a:pPr>
            <a:endParaRPr lang="en-US" sz="2400" dirty="0" smtClean="0">
              <a:latin typeface="Arial" panose="020B0604020202020204" pitchFamily="34" charset="0"/>
              <a:cs typeface="Arial" panose="020B0604020202020204" pitchFamily="34" charset="0"/>
            </a:endParaRPr>
          </a:p>
          <a:p>
            <a:pPr lvl="1">
              <a:defRPr/>
            </a:pPr>
            <a:r>
              <a:rPr lang="en-US" sz="2400" dirty="0" smtClean="0">
                <a:latin typeface="Arial" panose="020B0604020202020204" pitchFamily="34" charset="0"/>
                <a:cs typeface="Arial" panose="020B0604020202020204" pitchFamily="34" charset="0"/>
              </a:rPr>
              <a:t>Services</a:t>
            </a:r>
          </a:p>
          <a:p>
            <a:pPr lvl="2">
              <a:defRPr/>
            </a:pPr>
            <a:r>
              <a:rPr lang="en-US" dirty="0" smtClean="0">
                <a:latin typeface="Arial" panose="020B0604020202020204" pitchFamily="34" charset="0"/>
                <a:cs typeface="Arial" panose="020B0604020202020204" pitchFamily="34" charset="0"/>
              </a:rPr>
              <a:t>Procurement List (Committee for Purchase From People Who Are Blind or Severely Disabled)</a:t>
            </a:r>
          </a:p>
          <a:p>
            <a:pPr lvl="2">
              <a:defRPr/>
            </a:pPr>
            <a:r>
              <a:rPr lang="en-US" dirty="0" smtClean="0">
                <a:latin typeface="Arial" panose="020B0604020202020204" pitchFamily="34" charset="0"/>
                <a:cs typeface="Arial" panose="020B0604020202020204" pitchFamily="34" charset="0"/>
              </a:rPr>
              <a:t>Mandatory use FSS</a:t>
            </a:r>
          </a:p>
          <a:p>
            <a:pPr lvl="2">
              <a:defRPr/>
            </a:pPr>
            <a:r>
              <a:rPr lang="en-US" dirty="0" smtClean="0">
                <a:latin typeface="Arial" panose="020B0604020202020204" pitchFamily="34" charset="0"/>
                <a:cs typeface="Arial" panose="020B0604020202020204" pitchFamily="34" charset="0"/>
              </a:rPr>
              <a:t>Optional use FSS</a:t>
            </a:r>
          </a:p>
          <a:p>
            <a:pPr lvl="2">
              <a:defRPr/>
            </a:pPr>
            <a:r>
              <a:rPr lang="en-US" dirty="0" smtClean="0">
                <a:latin typeface="Arial" panose="020B0604020202020204" pitchFamily="34" charset="0"/>
                <a:cs typeface="Arial" panose="020B0604020202020204" pitchFamily="34" charset="0"/>
              </a:rPr>
              <a:t>Federal Prisons (</a:t>
            </a:r>
            <a:r>
              <a:rPr lang="en-US" i="1" dirty="0" smtClean="0">
                <a:latin typeface="Arial" panose="020B0604020202020204" pitchFamily="34" charset="0"/>
                <a:cs typeface="Arial" panose="020B0604020202020204" pitchFamily="34" charset="0"/>
                <a:hlinkClick r:id="rId2"/>
              </a:rPr>
              <a:t>www.</a:t>
            </a:r>
            <a:r>
              <a:rPr lang="en-US" b="1" i="1" dirty="0" smtClean="0">
                <a:latin typeface="Arial" panose="020B0604020202020204" pitchFamily="34" charset="0"/>
                <a:cs typeface="Arial" panose="020B0604020202020204" pitchFamily="34" charset="0"/>
                <a:hlinkClick r:id="rId2"/>
              </a:rPr>
              <a:t>unicor</a:t>
            </a:r>
            <a:r>
              <a:rPr lang="en-US" i="1" dirty="0" smtClean="0">
                <a:latin typeface="Arial" panose="020B0604020202020204" pitchFamily="34" charset="0"/>
                <a:cs typeface="Arial" panose="020B0604020202020204" pitchFamily="34" charset="0"/>
                <a:hlinkClick r:id="rId2"/>
              </a:rPr>
              <a:t>.gov</a:t>
            </a:r>
            <a:r>
              <a:rPr lang="en-US" dirty="0" smtClean="0">
                <a:latin typeface="Arial" panose="020B0604020202020204" pitchFamily="34" charset="0"/>
                <a:cs typeface="Arial" panose="020B0604020202020204" pitchFamily="34" charset="0"/>
              </a:rPr>
              <a:t>) or Commercial Sources</a:t>
            </a:r>
          </a:p>
          <a:p>
            <a:pPr marL="457200" lvl="1" indent="0">
              <a:buFont typeface="Arial" pitchFamily="34" charset="0"/>
              <a:buNone/>
              <a:defRPr/>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518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a:lstStyle/>
          <a:p>
            <a:r>
              <a:rPr lang="en-US" dirty="0" smtClean="0"/>
              <a:t>               COMMERCIAL SOURCES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53</a:t>
            </a:fld>
            <a:endParaRPr lang="en-US" dirty="0"/>
          </a:p>
        </p:txBody>
      </p:sp>
      <p:sp>
        <p:nvSpPr>
          <p:cNvPr id="5" name="Content Placeholder 2"/>
          <p:cNvSpPr txBox="1">
            <a:spLocks/>
          </p:cNvSpPr>
          <p:nvPr/>
        </p:nvSpPr>
        <p:spPr>
          <a:xfrm>
            <a:off x="941147" y="790575"/>
            <a:ext cx="7746507" cy="52060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Small &amp; Small Disadvantaged Businesses</a:t>
            </a:r>
          </a:p>
          <a:p>
            <a:pPr marL="457200" lvl="1" indent="0">
              <a:buNone/>
            </a:pPr>
            <a:endParaRPr lang="en-US" sz="2400" dirty="0" smtClean="0">
              <a:latin typeface="Arial" panose="020B0604020202020204" pitchFamily="34" charset="0"/>
              <a:cs typeface="Arial" panose="020B0604020202020204" pitchFamily="34" charset="0"/>
            </a:endParaRPr>
          </a:p>
          <a:p>
            <a:pPr lvl="1"/>
            <a:r>
              <a:rPr lang="en-US" sz="2400" dirty="0" err="1" smtClean="0">
                <a:latin typeface="Arial" panose="020B0604020202020204" pitchFamily="34" charset="0"/>
                <a:cs typeface="Arial" panose="020B0604020202020204" pitchFamily="34" charset="0"/>
              </a:rPr>
              <a:t>AbilityOne</a:t>
            </a:r>
            <a:r>
              <a:rPr lang="en-US" sz="2400" dirty="0" smtClean="0">
                <a:latin typeface="Arial" panose="020B0604020202020204" pitchFamily="34" charset="0"/>
                <a:cs typeface="Arial" panose="020B0604020202020204" pitchFamily="34" charset="0"/>
              </a:rPr>
              <a:t> Program</a:t>
            </a:r>
          </a:p>
          <a:p>
            <a:pPr marL="457200" lvl="1" indent="0">
              <a:buNone/>
            </a:pP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Green Procurement</a:t>
            </a:r>
          </a:p>
        </p:txBody>
      </p:sp>
    </p:spTree>
    <p:extLst>
      <p:ext uri="{BB962C8B-B14F-4D97-AF65-F5344CB8AC3E}">
        <p14:creationId xmlns:p14="http://schemas.microsoft.com/office/powerpoint/2010/main" val="2483934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GREEN PROCUREMENT</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54</a:t>
            </a:fld>
            <a:endParaRPr lang="en-US" dirty="0"/>
          </a:p>
        </p:txBody>
      </p:sp>
      <p:sp>
        <p:nvSpPr>
          <p:cNvPr id="5" name="Content Placeholder 2"/>
          <p:cNvSpPr txBox="1">
            <a:spLocks/>
          </p:cNvSpPr>
          <p:nvPr/>
        </p:nvSpPr>
        <p:spPr>
          <a:xfrm>
            <a:off x="947251" y="1066800"/>
            <a:ext cx="77343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Green procurement is the purchase of environmentally preferable products and services (see FAR 23.202, 23.403, and 23.703)</a:t>
            </a:r>
          </a:p>
          <a:p>
            <a:pPr marL="0" indent="0">
              <a:buFont typeface="Arial" pitchFamily="34" charset="0"/>
              <a:buNone/>
            </a:pPr>
            <a:r>
              <a:rPr lang="en-US"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The Army Green Procurement Policy Memorandum, dated 22 Nov 06, established the Army Green Procurement Program (GPP) policy that </a:t>
            </a:r>
          </a:p>
          <a:p>
            <a:pPr lvl="1"/>
            <a:r>
              <a:rPr lang="en-US" sz="2400" dirty="0" smtClean="0">
                <a:latin typeface="Arial" panose="020B0604020202020204" pitchFamily="34" charset="0"/>
                <a:cs typeface="Arial" panose="020B0604020202020204" pitchFamily="34" charset="0"/>
              </a:rPr>
              <a:t>“All Army personnel must comply with green procurement requirements to facilitate attainment of the DOD goal of 100% compliance with mandatory Federal purchasing preference programs” (see AR 70-1)</a:t>
            </a:r>
          </a:p>
          <a:p>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418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TO FORT BENNING CONTRACTS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55</a:t>
            </a:fld>
            <a:endParaRPr lang="en-US" dirty="0"/>
          </a:p>
        </p:txBody>
      </p:sp>
      <p:sp>
        <p:nvSpPr>
          <p:cNvPr id="5" name="Content Placeholder 2"/>
          <p:cNvSpPr txBox="1">
            <a:spLocks/>
          </p:cNvSpPr>
          <p:nvPr/>
        </p:nvSpPr>
        <p:spPr>
          <a:xfrm>
            <a:off x="836761" y="711254"/>
            <a:ext cx="7709953" cy="538874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b="1" dirty="0" smtClean="0">
                <a:latin typeface="Arial" panose="020B0604020202020204" pitchFamily="34" charset="0"/>
                <a:cs typeface="Arial" panose="020B0604020202020204" pitchFamily="34" charset="0"/>
              </a:rPr>
              <a:t>Cable</a:t>
            </a:r>
            <a:r>
              <a:rPr lang="en-US" sz="2000" dirty="0" smtClean="0">
                <a:latin typeface="Arial" panose="020B0604020202020204" pitchFamily="34" charset="0"/>
                <a:cs typeface="Arial" panose="020B0604020202020204" pitchFamily="34" charset="0"/>
              </a:rPr>
              <a:t> contract: </a:t>
            </a:r>
            <a:r>
              <a:rPr lang="en-US" sz="2000" b="1" dirty="0" smtClean="0">
                <a:latin typeface="Arial" panose="020B0604020202020204" pitchFamily="34" charset="0"/>
                <a:cs typeface="Arial" panose="020B0604020202020204" pitchFamily="34" charset="0"/>
              </a:rPr>
              <a:t>Charter</a:t>
            </a:r>
          </a:p>
          <a:p>
            <a:pPr lvl="1">
              <a:defRPr/>
            </a:pPr>
            <a:r>
              <a:rPr lang="en-US" sz="2000" dirty="0" smtClean="0">
                <a:latin typeface="Arial" panose="020B0604020202020204" pitchFamily="34" charset="0"/>
                <a:cs typeface="Arial" panose="020B0604020202020204" pitchFamily="34" charset="0"/>
              </a:rPr>
              <a:t>POC: Vickie L. Smith (MWR)</a:t>
            </a:r>
          </a:p>
          <a:p>
            <a:pPr lvl="1">
              <a:defRPr/>
            </a:pPr>
            <a:r>
              <a:rPr lang="en-US" sz="2000" dirty="0" smtClean="0">
                <a:latin typeface="Arial" panose="020B0604020202020204" pitchFamily="34" charset="0"/>
                <a:cs typeface="Arial" panose="020B0604020202020204" pitchFamily="34" charset="0"/>
              </a:rPr>
              <a:t>Email: </a:t>
            </a:r>
            <a:r>
              <a:rPr lang="en-US" sz="2000" u="sng" dirty="0" smtClean="0">
                <a:latin typeface="Arial" panose="020B0604020202020204" pitchFamily="34" charset="0"/>
                <a:cs typeface="Arial" panose="020B0604020202020204" pitchFamily="34" charset="0"/>
                <a:hlinkClick r:id="rId2"/>
              </a:rPr>
              <a:t>vickie.l.smith.naf@mail.mil</a:t>
            </a:r>
            <a:endParaRPr lang="en-US" sz="2000" dirty="0" smtClean="0">
              <a:latin typeface="Arial" panose="020B0604020202020204" pitchFamily="34" charset="0"/>
              <a:cs typeface="Arial" panose="020B0604020202020204" pitchFamily="34" charset="0"/>
            </a:endParaRPr>
          </a:p>
          <a:p>
            <a:pPr lvl="1">
              <a:defRPr/>
            </a:pPr>
            <a:r>
              <a:rPr lang="en-US" sz="2000" dirty="0" smtClean="0">
                <a:latin typeface="Arial" panose="020B0604020202020204" pitchFamily="34" charset="0"/>
                <a:cs typeface="Arial" panose="020B0604020202020204" pitchFamily="34" charset="0"/>
              </a:rPr>
              <a:t>Phone: (706) 545-4060</a:t>
            </a:r>
          </a:p>
          <a:p>
            <a:pPr>
              <a:buFontTx/>
              <a:buNone/>
              <a:defRPr/>
            </a:pPr>
            <a:endParaRPr lang="en-US" sz="2000" dirty="0" smtClean="0">
              <a:latin typeface="Arial" panose="020B0604020202020204" pitchFamily="34" charset="0"/>
              <a:cs typeface="Arial" panose="020B0604020202020204" pitchFamily="34" charset="0"/>
            </a:endParaRPr>
          </a:p>
          <a:p>
            <a:pPr>
              <a:defRPr/>
            </a:pPr>
            <a:r>
              <a:rPr lang="en-US" sz="2000" b="1" dirty="0" smtClean="0">
                <a:latin typeface="Arial" panose="020B0604020202020204" pitchFamily="34" charset="0"/>
                <a:cs typeface="Arial" panose="020B0604020202020204" pitchFamily="34" charset="0"/>
              </a:rPr>
              <a:t>Shipping</a:t>
            </a:r>
            <a:r>
              <a:rPr lang="en-US" sz="2000" dirty="0" smtClean="0">
                <a:latin typeface="Arial" panose="020B0604020202020204" pitchFamily="34" charset="0"/>
                <a:cs typeface="Arial" panose="020B0604020202020204" pitchFamily="34" charset="0"/>
              </a:rPr>
              <a:t> contract: DoD BPA with UPS &amp; FedEx</a:t>
            </a:r>
          </a:p>
          <a:p>
            <a:pPr lvl="1">
              <a:defRPr/>
            </a:pPr>
            <a:r>
              <a:rPr lang="en-US" sz="2000" dirty="0" smtClean="0">
                <a:latin typeface="Arial" panose="020B0604020202020204" pitchFamily="34" charset="0"/>
                <a:cs typeface="Arial" panose="020B0604020202020204" pitchFamily="34" charset="0"/>
              </a:rPr>
              <a:t>CH should not use 'stand alone' GPC for recurring shipping charges</a:t>
            </a:r>
          </a:p>
          <a:p>
            <a:pPr lvl="1">
              <a:defRPr/>
            </a:pPr>
            <a:r>
              <a:rPr lang="en-US" sz="2000" dirty="0" smtClean="0">
                <a:latin typeface="Arial" panose="020B0604020202020204" pitchFamily="34" charset="0"/>
                <a:cs typeface="Arial" panose="020B0604020202020204" pitchFamily="34" charset="0"/>
              </a:rPr>
              <a:t>If your CH already has an account established for shipping AGAINST a contract, there is no need to change anything  </a:t>
            </a:r>
          </a:p>
          <a:p>
            <a:pPr marL="914400" lvl="2" indent="0">
              <a:buNone/>
              <a:defRPr/>
            </a:pPr>
            <a:r>
              <a:rPr lang="en-US" sz="2000" dirty="0" smtClean="0">
                <a:latin typeface="Arial" panose="020B0604020202020204" pitchFamily="34" charset="0"/>
                <a:cs typeface="Arial" panose="020B0604020202020204" pitchFamily="34" charset="0"/>
              </a:rPr>
              <a:t>[keep documentation of the contract towards which you are making payments] </a:t>
            </a:r>
          </a:p>
          <a:p>
            <a:pPr lvl="1">
              <a:defRPr/>
            </a:pPr>
            <a:r>
              <a:rPr lang="en-US" sz="2000" dirty="0" smtClean="0">
                <a:latin typeface="Arial" panose="020B0604020202020204" pitchFamily="34" charset="0"/>
                <a:cs typeface="Arial" panose="020B0604020202020204" pitchFamily="34" charset="0"/>
              </a:rPr>
              <a:t>If the CH is using the GPC tied to NO contract for shipping, they will need to contact FEDEX/UPS to setup a new account or to setup credit card billing against the contract</a:t>
            </a:r>
          </a:p>
        </p:txBody>
      </p:sp>
    </p:spTree>
    <p:extLst>
      <p:ext uri="{BB962C8B-B14F-4D97-AF65-F5344CB8AC3E}">
        <p14:creationId xmlns:p14="http://schemas.microsoft.com/office/powerpoint/2010/main" val="2040133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TO FORT BENNING CONTRACTS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56</a:t>
            </a:fld>
            <a:endParaRPr lang="en-US" dirty="0"/>
          </a:p>
        </p:txBody>
      </p:sp>
      <p:sp>
        <p:nvSpPr>
          <p:cNvPr id="5" name="Content Placeholder 2"/>
          <p:cNvSpPr txBox="1">
            <a:spLocks/>
          </p:cNvSpPr>
          <p:nvPr/>
        </p:nvSpPr>
        <p:spPr>
          <a:xfrm>
            <a:off x="966301" y="971550"/>
            <a:ext cx="7696200" cy="4953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b="1" dirty="0" smtClean="0">
                <a:latin typeface="Arial" panose="020B0604020202020204" pitchFamily="34" charset="0"/>
                <a:cs typeface="Arial" panose="020B0604020202020204" pitchFamily="34" charset="0"/>
              </a:rPr>
              <a:t>Mobile Phones</a:t>
            </a:r>
            <a:r>
              <a:rPr lang="en-US" sz="2400" dirty="0" smtClean="0">
                <a:latin typeface="Arial" panose="020B0604020202020204" pitchFamily="34" charset="0"/>
                <a:cs typeface="Arial" panose="020B0604020202020204" pitchFamily="34" charset="0"/>
              </a:rPr>
              <a:t> contract: </a:t>
            </a:r>
            <a:r>
              <a:rPr lang="en-US" sz="2400" b="1" dirty="0" smtClean="0">
                <a:latin typeface="Arial" panose="020B0604020202020204" pitchFamily="34" charset="0"/>
                <a:cs typeface="Arial" panose="020B0604020202020204" pitchFamily="34" charset="0"/>
              </a:rPr>
              <a:t>Verizon</a:t>
            </a:r>
          </a:p>
          <a:p>
            <a:pPr lvl="1">
              <a:defRPr/>
            </a:pPr>
            <a:r>
              <a:rPr lang="en-US" sz="2400" dirty="0" smtClean="0">
                <a:latin typeface="Arial" panose="020B0604020202020204" pitchFamily="34" charset="0"/>
                <a:cs typeface="Arial" panose="020B0604020202020204" pitchFamily="34" charset="0"/>
              </a:rPr>
              <a:t>POC:</a:t>
            </a:r>
          </a:p>
          <a:p>
            <a:pPr lvl="2">
              <a:buFont typeface="Arial" pitchFamily="34" charset="0"/>
              <a:buChar char="–"/>
              <a:defRPr/>
            </a:pPr>
            <a:r>
              <a:rPr lang="en-US" dirty="0" smtClean="0">
                <a:latin typeface="Arial" panose="020B0604020202020204" pitchFamily="34" charset="0"/>
                <a:cs typeface="Arial" panose="020B0604020202020204" pitchFamily="34" charset="0"/>
              </a:rPr>
              <a:t>G6 Beverly Isaac</a:t>
            </a:r>
          </a:p>
          <a:p>
            <a:pPr lvl="2">
              <a:buFont typeface="Arial" pitchFamily="34" charset="0"/>
              <a:buChar char="–"/>
              <a:defRPr/>
            </a:pPr>
            <a:r>
              <a:rPr lang="en-US" dirty="0" smtClean="0">
                <a:latin typeface="Arial" panose="020B0604020202020204" pitchFamily="34" charset="0"/>
                <a:cs typeface="Arial" panose="020B0604020202020204" pitchFamily="34" charset="0"/>
              </a:rPr>
              <a:t>NEC Daryl Rounds </a:t>
            </a:r>
          </a:p>
          <a:p>
            <a:pPr lvl="2">
              <a:buFont typeface="Arial" pitchFamily="34" charset="0"/>
              <a:buNone/>
              <a:defRPr/>
            </a:pPr>
            <a:endParaRPr lang="en-US" dirty="0" smtClean="0">
              <a:latin typeface="Arial" panose="020B0604020202020204" pitchFamily="34" charset="0"/>
              <a:cs typeface="Arial" panose="020B0604020202020204" pitchFamily="34" charset="0"/>
            </a:endParaRPr>
          </a:p>
          <a:p>
            <a:pPr>
              <a:defRPr/>
            </a:pPr>
            <a:r>
              <a:rPr lang="en-US" sz="2400" b="1" dirty="0" smtClean="0">
                <a:latin typeface="Arial" panose="020B0604020202020204" pitchFamily="34" charset="0"/>
                <a:cs typeface="Arial" panose="020B0604020202020204" pitchFamily="34" charset="0"/>
              </a:rPr>
              <a:t>Copiers</a:t>
            </a:r>
            <a:r>
              <a:rPr lang="en-US" sz="2400" dirty="0" smtClean="0">
                <a:latin typeface="Arial" panose="020B0604020202020204" pitchFamily="34" charset="0"/>
                <a:cs typeface="Arial" panose="020B0604020202020204" pitchFamily="34" charset="0"/>
              </a:rPr>
              <a:t>: XEROX</a:t>
            </a:r>
          </a:p>
          <a:p>
            <a:pPr lvl="1">
              <a:defRPr/>
            </a:pPr>
            <a:r>
              <a:rPr lang="en-US" sz="2400" dirty="0" smtClean="0">
                <a:latin typeface="Arial" panose="020B0604020202020204" pitchFamily="34" charset="0"/>
                <a:cs typeface="Arial" panose="020B0604020202020204" pitchFamily="34" charset="0"/>
              </a:rPr>
              <a:t>POC: </a:t>
            </a:r>
          </a:p>
          <a:p>
            <a:pPr lvl="2">
              <a:buFont typeface="Arial" pitchFamily="34" charset="0"/>
              <a:buChar char="–"/>
              <a:defRPr/>
            </a:pPr>
            <a:r>
              <a:rPr lang="en-US" dirty="0" smtClean="0">
                <a:latin typeface="Arial" panose="020B0604020202020204" pitchFamily="34" charset="0"/>
                <a:cs typeface="Arial" panose="020B0604020202020204" pitchFamily="34" charset="0"/>
              </a:rPr>
              <a:t>G6 Daniel Brennan</a:t>
            </a:r>
          </a:p>
          <a:p>
            <a:pPr lvl="2">
              <a:buFont typeface="Arial" pitchFamily="34" charset="0"/>
              <a:buChar char="–"/>
              <a:defRPr/>
            </a:pPr>
            <a:r>
              <a:rPr lang="en-US" dirty="0" smtClean="0">
                <a:latin typeface="Arial" panose="020B0604020202020204" pitchFamily="34" charset="0"/>
                <a:cs typeface="Arial" panose="020B0604020202020204" pitchFamily="34" charset="0"/>
              </a:rPr>
              <a:t>NEC Salvatore (Sal) Marinelli</a:t>
            </a:r>
          </a:p>
          <a:p>
            <a:pPr lvl="1">
              <a:defRPr/>
            </a:pPr>
            <a:endParaRPr lang="en-US" sz="2400" dirty="0" smtClean="0">
              <a:latin typeface="Arial" panose="020B0604020202020204" pitchFamily="34" charset="0"/>
              <a:cs typeface="Arial" panose="020B0604020202020204" pitchFamily="34" charset="0"/>
            </a:endParaRPr>
          </a:p>
          <a:p>
            <a:pPr lvl="1">
              <a:buFontTx/>
              <a:buNone/>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375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TO FORT BENNING CONTRACTS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57</a:t>
            </a:fld>
            <a:endParaRPr lang="en-US" dirty="0"/>
          </a:p>
        </p:txBody>
      </p:sp>
      <p:sp>
        <p:nvSpPr>
          <p:cNvPr id="5" name="Content Placeholder 2"/>
          <p:cNvSpPr txBox="1">
            <a:spLocks/>
          </p:cNvSpPr>
          <p:nvPr/>
        </p:nvSpPr>
        <p:spPr>
          <a:xfrm>
            <a:off x="895816" y="936960"/>
            <a:ext cx="8142676" cy="5709229"/>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500" b="1" dirty="0" smtClean="0">
                <a:latin typeface="Arial" panose="020B0604020202020204" pitchFamily="34" charset="0"/>
                <a:cs typeface="Arial" panose="020B0604020202020204" pitchFamily="34" charset="0"/>
              </a:rPr>
              <a:t>Vehicle Rental BPA’s</a:t>
            </a:r>
          </a:p>
          <a:p>
            <a:pPr marL="0" indent="0">
              <a:buFont typeface="Arial" pitchFamily="34" charset="0"/>
              <a:buNone/>
            </a:pPr>
            <a:r>
              <a:rPr lang="en-US" sz="4500" dirty="0" smtClean="0">
                <a:solidFill>
                  <a:srgbClr val="00B050"/>
                </a:solidFill>
                <a:latin typeface="Arial" panose="020B0604020202020204" pitchFamily="34" charset="0"/>
                <a:cs typeface="Arial" panose="020B0604020202020204" pitchFamily="34" charset="0"/>
              </a:rPr>
              <a:t>      </a:t>
            </a:r>
            <a:r>
              <a:rPr lang="en-US" sz="4500" dirty="0" smtClean="0">
                <a:latin typeface="Arial" panose="020B0604020202020204" pitchFamily="34" charset="0"/>
                <a:cs typeface="Arial" panose="020B0604020202020204" pitchFamily="34" charset="0"/>
              </a:rPr>
              <a:t>BPA W911SF/12/A/0006 Enterprise</a:t>
            </a:r>
          </a:p>
          <a:p>
            <a:pPr marL="0" indent="0">
              <a:buFont typeface="Arial" pitchFamily="34" charset="0"/>
              <a:buNone/>
            </a:pPr>
            <a:r>
              <a:rPr lang="en-US" sz="4500" dirty="0">
                <a:latin typeface="Arial" panose="020B0604020202020204" pitchFamily="34" charset="0"/>
                <a:cs typeface="Arial" panose="020B0604020202020204" pitchFamily="34" charset="0"/>
              </a:rPr>
              <a:t> </a:t>
            </a:r>
            <a:r>
              <a:rPr lang="en-US" sz="4500" dirty="0" smtClean="0">
                <a:latin typeface="Arial" panose="020B0604020202020204" pitchFamily="34" charset="0"/>
                <a:cs typeface="Arial" panose="020B0604020202020204" pitchFamily="34" charset="0"/>
              </a:rPr>
              <a:t>    (Used to lease vehicles using the GPC card for purchases under $25,000)</a:t>
            </a:r>
          </a:p>
          <a:p>
            <a:pPr lvl="1"/>
            <a:r>
              <a:rPr lang="en-US" sz="4500" dirty="0" smtClean="0">
                <a:latin typeface="Arial" panose="020B0604020202020204" pitchFamily="34" charset="0"/>
                <a:cs typeface="Arial" panose="020B0604020202020204" pitchFamily="34" charset="0"/>
              </a:rPr>
              <a:t>Units submit a lease vehicle request to POC</a:t>
            </a:r>
          </a:p>
          <a:p>
            <a:pPr lvl="1"/>
            <a:r>
              <a:rPr lang="en-US" sz="4500" dirty="0" smtClean="0">
                <a:latin typeface="Arial" panose="020B0604020202020204" pitchFamily="34" charset="0"/>
                <a:cs typeface="Arial" panose="020B0604020202020204" pitchFamily="34" charset="0"/>
              </a:rPr>
              <a:t>POC creates a BPA Call Sheet and returns it to the unit for completion</a:t>
            </a:r>
          </a:p>
          <a:p>
            <a:pPr lvl="1"/>
            <a:r>
              <a:rPr lang="en-US" sz="4500" dirty="0" smtClean="0">
                <a:latin typeface="Arial" panose="020B0604020202020204" pitchFamily="34" charset="0"/>
                <a:cs typeface="Arial" panose="020B0604020202020204" pitchFamily="34" charset="0"/>
              </a:rPr>
              <a:t>Upon completion of BPA Call Sheet, unit returns completed sheet to POC</a:t>
            </a:r>
          </a:p>
          <a:p>
            <a:pPr lvl="1"/>
            <a:r>
              <a:rPr lang="en-US" sz="4500" dirty="0" smtClean="0">
                <a:latin typeface="Arial" panose="020B0604020202020204" pitchFamily="34" charset="0"/>
                <a:cs typeface="Arial" panose="020B0604020202020204" pitchFamily="34" charset="0"/>
              </a:rPr>
              <a:t>Rental period cannot exceed 60 days unless unit has written permission from their MACOM</a:t>
            </a:r>
          </a:p>
          <a:p>
            <a:pPr lvl="1"/>
            <a:r>
              <a:rPr lang="en-US" sz="4500" dirty="0" smtClean="0">
                <a:latin typeface="Arial" panose="020B0604020202020204" pitchFamily="34" charset="0"/>
                <a:cs typeface="Arial" panose="020B0604020202020204" pitchFamily="34" charset="0"/>
              </a:rPr>
              <a:t>Units requesting vehicles not covered under the BPA’s must submit a written request to the POC.  Once received the POC will return your request with the following:  cannot support; no assets available.  You must keep a copy of the cannot support email on file to support your lease.</a:t>
            </a:r>
          </a:p>
          <a:p>
            <a:pPr lvl="1"/>
            <a:r>
              <a:rPr lang="en-US" sz="4500" dirty="0" smtClean="0">
                <a:latin typeface="Arial" panose="020B0604020202020204" pitchFamily="34" charset="0"/>
                <a:cs typeface="Arial" panose="020B0604020202020204" pitchFamily="34" charset="0"/>
              </a:rPr>
              <a:t>If the POC cannot support your request you will be able to lease the vehicle on your own using the GPC card, however, you can only lese the vehicles for a maximum of 30 days.</a:t>
            </a:r>
          </a:p>
          <a:p>
            <a:pPr marL="457200" lvl="1" indent="0" algn="ctr">
              <a:buFont typeface="Arial" pitchFamily="34" charset="0"/>
              <a:buNone/>
            </a:pPr>
            <a:endParaRPr lang="en-US" sz="4500" dirty="0" smtClean="0">
              <a:solidFill>
                <a:srgbClr val="0033CC"/>
              </a:solidFill>
              <a:latin typeface="Arial" panose="020B0604020202020204" pitchFamily="34" charset="0"/>
              <a:cs typeface="Arial" panose="020B0604020202020204" pitchFamily="34" charset="0"/>
            </a:endParaRPr>
          </a:p>
          <a:p>
            <a:pPr marL="457200" lvl="1" indent="0" algn="ctr">
              <a:buFont typeface="Arial" pitchFamily="34" charset="0"/>
              <a:buNone/>
            </a:pPr>
            <a:r>
              <a:rPr lang="en-US" sz="4500" dirty="0" smtClean="0">
                <a:solidFill>
                  <a:srgbClr val="0033CC"/>
                </a:solidFill>
                <a:latin typeface="Arial" panose="020B0604020202020204" pitchFamily="34" charset="0"/>
                <a:cs typeface="Arial" panose="020B0604020202020204" pitchFamily="34" charset="0"/>
              </a:rPr>
              <a:t>POC: Martin Hannigan, Transportation</a:t>
            </a:r>
          </a:p>
          <a:p>
            <a:pPr marL="457200" lvl="1" indent="0" algn="ctr">
              <a:buFont typeface="Arial" pitchFamily="34" charset="0"/>
              <a:buNone/>
            </a:pPr>
            <a:r>
              <a:rPr lang="en-US" sz="4500" dirty="0" smtClean="0">
                <a:solidFill>
                  <a:srgbClr val="0033CC"/>
                </a:solidFill>
                <a:latin typeface="Arial" panose="020B0604020202020204" pitchFamily="34" charset="0"/>
                <a:cs typeface="Arial" panose="020B0604020202020204" pitchFamily="34" charset="0"/>
              </a:rPr>
              <a:t>	 Email: martin.hannigan.civ@mail.mil</a:t>
            </a:r>
          </a:p>
          <a:p>
            <a:pPr marL="457200" lvl="1" indent="0" algn="ctr">
              <a:buFont typeface="Arial" pitchFamily="34" charset="0"/>
              <a:buNone/>
            </a:pPr>
            <a:r>
              <a:rPr lang="en-US" sz="4500" dirty="0" smtClean="0">
                <a:solidFill>
                  <a:srgbClr val="0033CC"/>
                </a:solidFill>
                <a:latin typeface="Arial" panose="020B0604020202020204" pitchFamily="34" charset="0"/>
                <a:cs typeface="Arial" panose="020B0604020202020204" pitchFamily="34" charset="0"/>
              </a:rPr>
              <a:t>Phone: 545-2354 </a:t>
            </a:r>
          </a:p>
          <a:p>
            <a:pPr lvl="1"/>
            <a:endParaRPr lang="en-US" sz="4300" dirty="0" smtClean="0">
              <a:solidFill>
                <a:srgbClr val="00B050"/>
              </a:solidFill>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pPr>
              <a:buFontTx/>
              <a:buNone/>
            </a:pPr>
            <a:endParaRPr lang="en-US" dirty="0" smtClean="0">
              <a:latin typeface="Arial" panose="020B0604020202020204" pitchFamily="34" charset="0"/>
              <a:cs typeface="Arial" panose="020B0604020202020204" pitchFamily="34" charset="0"/>
            </a:endParaRPr>
          </a:p>
          <a:p>
            <a:pPr lvl="1">
              <a:buFontTx/>
              <a:buNone/>
            </a:pPr>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6416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ROTATE SOURCES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58</a:t>
            </a:fld>
            <a:endParaRPr lang="en-US" dirty="0"/>
          </a:p>
        </p:txBody>
      </p:sp>
      <p:sp>
        <p:nvSpPr>
          <p:cNvPr id="5" name="Content Placeholder 2"/>
          <p:cNvSpPr txBox="1">
            <a:spLocks/>
          </p:cNvSpPr>
          <p:nvPr/>
        </p:nvSpPr>
        <p:spPr>
          <a:xfrm>
            <a:off x="923924" y="1219200"/>
            <a:ext cx="7762875" cy="51053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Rotate Sources even on mandatory sources such as:</a:t>
            </a:r>
          </a:p>
          <a:p>
            <a:pPr>
              <a:buFont typeface="Arial" pitchFamily="34" charset="0"/>
              <a:buNone/>
            </a:pPr>
            <a:r>
              <a:rPr lang="en-US" sz="2400" dirty="0" smtClean="0">
                <a:latin typeface="Arial" panose="020B0604020202020204" pitchFamily="34" charset="0"/>
                <a:cs typeface="Arial" panose="020B0604020202020204" pitchFamily="34" charset="0"/>
              </a:rPr>
              <a:t>    DoD </a:t>
            </a:r>
            <a:r>
              <a:rPr lang="en-US" sz="2400" dirty="0" err="1" smtClean="0">
                <a:latin typeface="Arial" panose="020B0604020202020204" pitchFamily="34" charset="0"/>
                <a:cs typeface="Arial" panose="020B0604020202020204" pitchFamily="34" charset="0"/>
              </a:rPr>
              <a:t>FedMall</a:t>
            </a:r>
            <a:r>
              <a:rPr lang="en-US" sz="2400" dirty="0" smtClean="0">
                <a:latin typeface="Arial" panose="020B0604020202020204" pitchFamily="34" charset="0"/>
                <a:cs typeface="Arial" panose="020B0604020202020204" pitchFamily="34" charset="0"/>
              </a:rPr>
              <a:t> &amp; GSA Vendors</a:t>
            </a:r>
          </a:p>
          <a:p>
            <a:pPr>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Commercial Sources must also be rotated (Do not always purchase from the same merchant)</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Repeated purchases from the same merchant have the appearance of favoritism on behalf of the Army</a:t>
            </a:r>
          </a:p>
          <a:p>
            <a:pPr>
              <a:buFont typeface="Arial" pitchFamily="34" charset="0"/>
              <a:buNone/>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866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BASE SUPPLY CENTER</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59</a:t>
            </a:fld>
            <a:endParaRPr lang="en-US" dirty="0"/>
          </a:p>
        </p:txBody>
      </p:sp>
      <p:sp>
        <p:nvSpPr>
          <p:cNvPr id="7" name="Rectangle 3"/>
          <p:cNvSpPr txBox="1">
            <a:spLocks noChangeArrowheads="1"/>
          </p:cNvSpPr>
          <p:nvPr/>
        </p:nvSpPr>
        <p:spPr>
          <a:xfrm>
            <a:off x="980588" y="1181100"/>
            <a:ext cx="7667625"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Bldg. 2385, Indianhead Road </a:t>
            </a:r>
          </a:p>
          <a:p>
            <a:pPr mar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(706) 687-3007 / 1817  </a:t>
            </a:r>
          </a:p>
          <a:p>
            <a:pPr marL="0" indent="0">
              <a:buFont typeface="Arial" pitchFamily="34" charset="0"/>
              <a:buNone/>
            </a:pPr>
            <a:r>
              <a:rPr lang="en-US" sz="2400" dirty="0" smtClean="0">
                <a:latin typeface="Arial" panose="020B0604020202020204" pitchFamily="34" charset="0"/>
                <a:cs typeface="Arial" panose="020B0604020202020204" pitchFamily="34" charset="0"/>
              </a:rPr>
              <a:t>    lcibenning2lcibsc.com</a:t>
            </a:r>
          </a:p>
          <a:p>
            <a:endParaRPr lang="en-US" sz="2400" dirty="0" smtClean="0">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The BSC is the mandatory source for all Skill Craft and </a:t>
            </a:r>
            <a:r>
              <a:rPr lang="en-US" sz="2400" dirty="0" err="1" smtClean="0">
                <a:latin typeface="Arial" panose="020B0604020202020204" pitchFamily="34" charset="0"/>
                <a:cs typeface="Arial" panose="020B0604020202020204" pitchFamily="34" charset="0"/>
              </a:rPr>
              <a:t>AbilityOne</a:t>
            </a:r>
            <a:r>
              <a:rPr lang="en-US" sz="2400" dirty="0" smtClean="0">
                <a:solidFill>
                  <a:schemeClr val="accent2"/>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manufactured supplies</a:t>
            </a:r>
            <a:r>
              <a:rPr lang="en-US" sz="2400" dirty="0" smtClean="0">
                <a:solidFill>
                  <a:schemeClr val="accent2"/>
                </a:solidFill>
                <a:latin typeface="Arial" panose="020B0604020202020204" pitchFamily="34" charset="0"/>
                <a:cs typeface="Arial" panose="020B0604020202020204" pitchFamily="34" charset="0"/>
              </a:rPr>
              <a:t> </a:t>
            </a:r>
          </a:p>
          <a:p>
            <a:pPr>
              <a:lnSpc>
                <a:spcPct val="80000"/>
              </a:lnSpc>
            </a:pPr>
            <a:endParaRPr lang="en-US" sz="2400" dirty="0" smtClean="0">
              <a:solidFill>
                <a:schemeClr val="accent2"/>
              </a:solidFill>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Skill Craft and </a:t>
            </a:r>
            <a:r>
              <a:rPr lang="en-US" sz="2400" dirty="0" err="1" smtClean="0">
                <a:latin typeface="Arial" panose="020B0604020202020204" pitchFamily="34" charset="0"/>
                <a:cs typeface="Arial" panose="020B0604020202020204" pitchFamily="34" charset="0"/>
              </a:rPr>
              <a:t>AbilityOne</a:t>
            </a:r>
            <a:r>
              <a:rPr lang="en-US" sz="2400" dirty="0" smtClean="0">
                <a:latin typeface="Arial" panose="020B0604020202020204" pitchFamily="34" charset="0"/>
                <a:cs typeface="Arial" panose="020B0604020202020204" pitchFamily="34" charset="0"/>
              </a:rPr>
              <a:t> items are mandatory office products</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608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C3F5D-9F0A-4D26-898B-10DC4C85EEE6}" type="slidenum">
              <a:rPr lang="en-US" smtClean="0"/>
              <a:t>6</a:t>
            </a:fld>
            <a:endParaRPr lang="en-US" dirty="0"/>
          </a:p>
        </p:txBody>
      </p:sp>
      <p:sp>
        <p:nvSpPr>
          <p:cNvPr id="5" name="Title 1"/>
          <p:cNvSpPr>
            <a:spLocks noGrp="1"/>
          </p:cNvSpPr>
          <p:nvPr>
            <p:ph type="title"/>
          </p:nvPr>
        </p:nvSpPr>
        <p:spPr>
          <a:xfrm>
            <a:off x="836761" y="81777"/>
            <a:ext cx="7955280" cy="502390"/>
          </a:xfrm>
        </p:spPr>
        <p:txBody>
          <a:bodyPr/>
          <a:lstStyle/>
          <a:p>
            <a:r>
              <a:rPr lang="en-US" dirty="0" smtClean="0"/>
              <a:t>GOVERNMENT PURCHASE CARD TRAINING</a:t>
            </a:r>
            <a:endParaRPr lang="en-US" dirty="0"/>
          </a:p>
        </p:txBody>
      </p:sp>
      <p:sp>
        <p:nvSpPr>
          <p:cNvPr id="6" name="Content Placeholder 5"/>
          <p:cNvSpPr>
            <a:spLocks noGrp="1"/>
          </p:cNvSpPr>
          <p:nvPr>
            <p:ph idx="1"/>
          </p:nvPr>
        </p:nvSpPr>
        <p:spPr>
          <a:xfrm>
            <a:off x="836761" y="711257"/>
            <a:ext cx="7772400" cy="867930"/>
          </a:xfrm>
          <a:prstGeom prst="rect">
            <a:avLst/>
          </a:prstGeom>
        </p:spPr>
        <p:txBody>
          <a:bodyPr wrap="square">
            <a:spAutoFit/>
          </a:bodyPr>
          <a:lstStyle/>
          <a:p>
            <a:pPr marL="0" indent="0" algn="ctr">
              <a:buNone/>
            </a:pPr>
            <a:r>
              <a:rPr lang="en-US" sz="2800" b="1" dirty="0" smtClean="0">
                <a:latin typeface="Arial" panose="020B0604020202020204" pitchFamily="34" charset="0"/>
                <a:cs typeface="Arial" panose="020B0604020202020204" pitchFamily="34" charset="0"/>
              </a:rPr>
              <a:t> POINTS </a:t>
            </a:r>
            <a:r>
              <a:rPr lang="en-US" sz="2800" b="1" dirty="0">
                <a:latin typeface="Arial" panose="020B0604020202020204" pitchFamily="34" charset="0"/>
                <a:cs typeface="Arial" panose="020B0604020202020204" pitchFamily="34" charset="0"/>
              </a:rPr>
              <a:t>OF CONTACT</a:t>
            </a:r>
            <a:br>
              <a:rPr lang="en-US" sz="2800" b="1" dirty="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  WHO </a:t>
            </a:r>
            <a:r>
              <a:rPr lang="en-US" sz="2800" b="1" dirty="0">
                <a:latin typeface="Arial" panose="020B0604020202020204" pitchFamily="34" charset="0"/>
                <a:cs typeface="Arial" panose="020B0604020202020204" pitchFamily="34" charset="0"/>
              </a:rPr>
              <a:t>WE ARE: GPC</a:t>
            </a:r>
          </a:p>
        </p:txBody>
      </p:sp>
      <p:sp>
        <p:nvSpPr>
          <p:cNvPr id="7" name="Rectangle 6"/>
          <p:cNvSpPr/>
          <p:nvPr/>
        </p:nvSpPr>
        <p:spPr>
          <a:xfrm>
            <a:off x="836760" y="1592764"/>
            <a:ext cx="8078639" cy="5139869"/>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GPC Team: </a:t>
            </a:r>
            <a:r>
              <a:rPr lang="en-US" sz="2000" dirty="0" smtClean="0">
                <a:latin typeface="Arial" panose="020B0604020202020204" pitchFamily="34" charset="0"/>
                <a:cs typeface="Arial" panose="020B0604020202020204" pitchFamily="34" charset="0"/>
              </a:rPr>
              <a:t>A/OPCs</a:t>
            </a:r>
            <a:endParaRPr lang="en-US" sz="2000" dirty="0">
              <a:latin typeface="Arial" panose="020B0604020202020204" pitchFamily="34" charset="0"/>
              <a:cs typeface="Arial" panose="020B0604020202020204" pitchFamily="34" charset="0"/>
            </a:endParaRPr>
          </a:p>
          <a:p>
            <a:pPr lvl="1"/>
            <a:r>
              <a:rPr lang="en-US" sz="2000" dirty="0">
                <a:effectLst>
                  <a:glow rad="101600">
                    <a:schemeClr val="bg1">
                      <a:alpha val="60000"/>
                    </a:schemeClr>
                  </a:glow>
                  <a:outerShdw blurRad="50800" dist="50800" dir="5400000" algn="ctr" rotWithShape="0">
                    <a:schemeClr val="bg1"/>
                  </a:outerShdw>
                </a:effectLst>
                <a:latin typeface="Arial" panose="020B0604020202020204" pitchFamily="34" charset="0"/>
                <a:cs typeface="Arial" panose="020B0604020202020204" pitchFamily="34" charset="0"/>
              </a:rPr>
              <a:t>Michelle Alexander</a:t>
            </a:r>
          </a:p>
          <a:p>
            <a:pPr lvl="1"/>
            <a:r>
              <a:rPr lang="en-US" sz="2000" dirty="0">
                <a:effectLst>
                  <a:glow rad="101600">
                    <a:schemeClr val="bg1">
                      <a:alpha val="60000"/>
                    </a:schemeClr>
                  </a:glow>
                  <a:outerShdw blurRad="50800" dist="50800" dir="5400000" algn="ctr" rotWithShape="0">
                    <a:schemeClr val="bg1"/>
                  </a:outerShdw>
                </a:effectLst>
                <a:latin typeface="Arial" panose="020B0604020202020204" pitchFamily="34" charset="0"/>
                <a:cs typeface="Arial" panose="020B0604020202020204" pitchFamily="34" charset="0"/>
              </a:rPr>
              <a:t>(706) 545-2277</a:t>
            </a:r>
          </a:p>
          <a:p>
            <a:pPr lvl="1"/>
            <a:r>
              <a:rPr lang="en-US" sz="2000" dirty="0" smtClean="0">
                <a:effectLst>
                  <a:glow rad="101600">
                    <a:schemeClr val="bg1">
                      <a:alpha val="60000"/>
                    </a:schemeClr>
                  </a:glow>
                  <a:outerShdw blurRad="50800" dist="50800" dir="5400000" algn="ctr" rotWithShape="0">
                    <a:schemeClr val="bg1"/>
                  </a:outerShdw>
                </a:effectLst>
                <a:latin typeface="Arial" panose="020B0604020202020204" pitchFamily="34" charset="0"/>
                <a:cs typeface="Arial" panose="020B0604020202020204" pitchFamily="34" charset="0"/>
                <a:hlinkClick r:id="rId2"/>
              </a:rPr>
              <a:t>michelle.m.alexander.civ@mail.mil</a:t>
            </a:r>
            <a:endParaRPr lang="en-US" sz="2000" dirty="0" smtClean="0">
              <a:effectLst>
                <a:glow rad="101600">
                  <a:schemeClr val="bg1">
                    <a:alpha val="60000"/>
                  </a:schemeClr>
                </a:glow>
                <a:outerShdw blurRad="50800" dist="50800" dir="5400000" algn="ctr" rotWithShape="0">
                  <a:schemeClr val="bg1"/>
                </a:outerShdw>
              </a:effectLst>
              <a:latin typeface="Arial" panose="020B0604020202020204" pitchFamily="34" charset="0"/>
              <a:cs typeface="Arial" panose="020B0604020202020204" pitchFamily="34" charset="0"/>
            </a:endParaRPr>
          </a:p>
          <a:p>
            <a:pPr lvl="1"/>
            <a:endParaRPr lang="en-US" sz="2000" dirty="0">
              <a:effectLst>
                <a:glow rad="101600">
                  <a:schemeClr val="bg1">
                    <a:alpha val="60000"/>
                  </a:schemeClr>
                </a:glow>
                <a:outerShdw blurRad="50800" dist="50800" dir="5400000" algn="ctr" rotWithShape="0">
                  <a:schemeClr val="bg1"/>
                </a:outerShdw>
              </a:effectLst>
              <a:latin typeface="Arial" panose="020B0604020202020204" pitchFamily="34" charset="0"/>
              <a:cs typeface="Arial" panose="020B0604020202020204" pitchFamily="34" charset="0"/>
            </a:endParaRPr>
          </a:p>
          <a:p>
            <a:pPr lvl="1"/>
            <a:r>
              <a:rPr lang="en-US" sz="2000" dirty="0" smtClean="0">
                <a:effectLst>
                  <a:glow rad="101600">
                    <a:schemeClr val="bg1">
                      <a:alpha val="60000"/>
                    </a:schemeClr>
                  </a:glow>
                  <a:outerShdw blurRad="50800" dist="50800" dir="5400000" algn="ctr" rotWithShape="0">
                    <a:schemeClr val="bg1"/>
                  </a:outerShdw>
                </a:effectLst>
                <a:latin typeface="Arial" panose="020B0604020202020204" pitchFamily="34" charset="0"/>
                <a:cs typeface="Arial" panose="020B0604020202020204" pitchFamily="34" charset="0"/>
              </a:rPr>
              <a:t>Earl James</a:t>
            </a:r>
          </a:p>
          <a:p>
            <a:pPr lvl="1"/>
            <a:r>
              <a:rPr lang="en-US" sz="2000" dirty="0" smtClean="0">
                <a:effectLst>
                  <a:glow rad="101600">
                    <a:schemeClr val="bg1">
                      <a:alpha val="60000"/>
                    </a:schemeClr>
                  </a:glow>
                  <a:outerShdw blurRad="50800" dist="50800" dir="5400000" algn="ctr" rotWithShape="0">
                    <a:schemeClr val="bg1"/>
                  </a:outerShdw>
                </a:effectLst>
                <a:latin typeface="Arial" panose="020B0604020202020204" pitchFamily="34" charset="0"/>
                <a:cs typeface="Arial" panose="020B0604020202020204" pitchFamily="34" charset="0"/>
              </a:rPr>
              <a:t>(706) 545-5171</a:t>
            </a:r>
          </a:p>
          <a:p>
            <a:pPr lvl="1"/>
            <a:r>
              <a:rPr lang="en-US" sz="2000" dirty="0" smtClean="0">
                <a:effectLst>
                  <a:glow rad="101600">
                    <a:schemeClr val="bg1">
                      <a:alpha val="60000"/>
                    </a:schemeClr>
                  </a:glow>
                  <a:outerShdw blurRad="50800" dist="50800" dir="5400000" algn="ctr" rotWithShape="0">
                    <a:schemeClr val="bg1"/>
                  </a:outerShdw>
                </a:effectLst>
                <a:latin typeface="Arial" panose="020B0604020202020204" pitchFamily="34" charset="0"/>
                <a:cs typeface="Arial" panose="020B0604020202020204" pitchFamily="34" charset="0"/>
                <a:hlinkClick r:id="rId3"/>
              </a:rPr>
              <a:t>earl.b.james.civ@mail.mil</a:t>
            </a:r>
            <a:endParaRPr lang="en-US" sz="2000" dirty="0" smtClean="0">
              <a:effectLst>
                <a:glow rad="101600">
                  <a:schemeClr val="bg1">
                    <a:alpha val="60000"/>
                  </a:schemeClr>
                </a:glow>
                <a:outerShdw blurRad="50800" dist="50800" dir="5400000" algn="ctr" rotWithShape="0">
                  <a:schemeClr val="bg1"/>
                </a:outerShdw>
              </a:effectLst>
              <a:latin typeface="Arial" panose="020B0604020202020204" pitchFamily="34" charset="0"/>
              <a:cs typeface="Arial" panose="020B0604020202020204" pitchFamily="34" charset="0"/>
            </a:endParaRPr>
          </a:p>
          <a:p>
            <a:pPr lvl="1"/>
            <a:endParaRPr lang="en-US" sz="2000" dirty="0">
              <a:effectLst>
                <a:glow rad="101600">
                  <a:schemeClr val="bg1">
                    <a:alpha val="60000"/>
                  </a:schemeClr>
                </a:glow>
                <a:outerShdw blurRad="50800" dist="50800" dir="5400000" algn="ctr" rotWithShape="0">
                  <a:schemeClr val="bg1"/>
                </a:outerShdw>
              </a:effectLst>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MICC Additional Contacts:</a:t>
            </a:r>
          </a:p>
          <a:p>
            <a:r>
              <a:rPr lang="en-US" sz="2000" dirty="0">
                <a:effectLst>
                  <a:outerShdw blurRad="50800" dist="50800" dir="5400000" algn="ctr" rotWithShape="0">
                    <a:srgbClr val="FFFF00"/>
                  </a:outerShdw>
                </a:effectLst>
                <a:latin typeface="Arial" panose="020B0604020202020204" pitchFamily="34" charset="0"/>
                <a:cs typeface="Arial" panose="020B0604020202020204" pitchFamily="34" charset="0"/>
              </a:rPr>
              <a:t>    </a:t>
            </a:r>
            <a:r>
              <a:rPr lang="en-US" sz="2000" dirty="0" smtClean="0">
                <a:effectLst>
                  <a:outerShdw blurRad="50800" dist="50800" dir="5400000" algn="ctr" rotWithShape="0">
                    <a:srgbClr val="FFFF00"/>
                  </a:outerShdw>
                </a:effectLst>
                <a:latin typeface="Arial" panose="020B0604020202020204" pitchFamily="34" charset="0"/>
                <a:cs typeface="Arial" panose="020B0604020202020204" pitchFamily="34" charset="0"/>
              </a:rPr>
              <a:t>  </a:t>
            </a:r>
            <a:r>
              <a:rPr lang="en-US" sz="2000" dirty="0" smtClean="0">
                <a:effectLst>
                  <a:outerShdw blurRad="50800" dist="50800" dir="5400000" algn="ctr" rotWithShape="0">
                    <a:schemeClr val="bg1"/>
                  </a:outerShdw>
                </a:effectLst>
                <a:latin typeface="Arial" panose="020B0604020202020204" pitchFamily="34" charset="0"/>
                <a:cs typeface="Arial" panose="020B0604020202020204" pitchFamily="34" charset="0"/>
              </a:rPr>
              <a:t>Louise </a:t>
            </a:r>
            <a:r>
              <a:rPr lang="en-US" sz="2000" dirty="0">
                <a:effectLst>
                  <a:outerShdw blurRad="50800" dist="50800" dir="5400000" algn="ctr" rotWithShape="0">
                    <a:schemeClr val="bg1"/>
                  </a:outerShdw>
                </a:effectLst>
                <a:latin typeface="Arial" panose="020B0604020202020204" pitchFamily="34" charset="0"/>
                <a:cs typeface="Arial" panose="020B0604020202020204" pitchFamily="34" charset="0"/>
              </a:rPr>
              <a:t>Bethay</a:t>
            </a:r>
          </a:p>
          <a:p>
            <a:r>
              <a:rPr lang="en-US" sz="2000" dirty="0">
                <a:effectLst>
                  <a:outerShdw blurRad="50800" dist="50800" dir="5400000" algn="ctr" rotWithShape="0">
                    <a:schemeClr val="bg1"/>
                  </a:outerShdw>
                </a:effectLst>
                <a:latin typeface="Arial" panose="020B0604020202020204" pitchFamily="34" charset="0"/>
                <a:cs typeface="Arial" panose="020B0604020202020204" pitchFamily="34" charset="0"/>
              </a:rPr>
              <a:t>    </a:t>
            </a:r>
            <a:r>
              <a:rPr lang="en-US" sz="2000" dirty="0" smtClean="0">
                <a:effectLst>
                  <a:outerShdw blurRad="50800" dist="50800" dir="5400000" algn="ctr" rotWithShape="0">
                    <a:schemeClr val="bg1"/>
                  </a:outerShdw>
                </a:effectLst>
                <a:latin typeface="Arial" panose="020B0604020202020204" pitchFamily="34" charset="0"/>
                <a:cs typeface="Arial" panose="020B0604020202020204" pitchFamily="34" charset="0"/>
              </a:rPr>
              <a:t>  Chief</a:t>
            </a:r>
            <a:r>
              <a:rPr lang="en-US" sz="2000" dirty="0">
                <a:effectLst>
                  <a:outerShdw blurRad="50800" dist="50800" dir="5400000" algn="ctr" rotWithShape="0">
                    <a:schemeClr val="bg1"/>
                  </a:outerShdw>
                </a:effectLst>
                <a:latin typeface="Arial" panose="020B0604020202020204" pitchFamily="34" charset="0"/>
                <a:cs typeface="Arial" panose="020B0604020202020204" pitchFamily="34" charset="0"/>
              </a:rPr>
              <a:t>, Business Operations</a:t>
            </a:r>
          </a:p>
          <a:p>
            <a:r>
              <a:rPr lang="en-US" sz="2000" dirty="0">
                <a:effectLst>
                  <a:outerShdw blurRad="50800" dist="50800" dir="5400000" algn="ctr" rotWithShape="0">
                    <a:schemeClr val="bg1"/>
                  </a:outerShdw>
                </a:effectLst>
                <a:latin typeface="Arial" panose="020B0604020202020204" pitchFamily="34" charset="0"/>
                <a:cs typeface="Arial" panose="020B0604020202020204" pitchFamily="34" charset="0"/>
              </a:rPr>
              <a:t>    </a:t>
            </a:r>
            <a:r>
              <a:rPr lang="en-US" sz="2000" dirty="0" smtClean="0">
                <a:effectLst>
                  <a:outerShdw blurRad="50800" dist="50800" dir="5400000" algn="ctr" rotWithShape="0">
                    <a:schemeClr val="bg1"/>
                  </a:outerShdw>
                </a:effectLst>
                <a:latin typeface="Arial" panose="020B0604020202020204" pitchFamily="34" charset="0"/>
                <a:cs typeface="Arial" panose="020B0604020202020204" pitchFamily="34" charset="0"/>
              </a:rPr>
              <a:t>  (</a:t>
            </a:r>
            <a:r>
              <a:rPr lang="en-US" sz="2000" dirty="0">
                <a:effectLst>
                  <a:outerShdw blurRad="50800" dist="50800" dir="5400000" algn="ctr" rotWithShape="0">
                    <a:schemeClr val="bg1"/>
                  </a:outerShdw>
                </a:effectLst>
                <a:latin typeface="Arial" panose="020B0604020202020204" pitchFamily="34" charset="0"/>
                <a:cs typeface="Arial" panose="020B0604020202020204" pitchFamily="34" charset="0"/>
              </a:rPr>
              <a:t>706) </a:t>
            </a:r>
            <a:r>
              <a:rPr lang="en-US" sz="2000" dirty="0" smtClean="0">
                <a:effectLst>
                  <a:outerShdw blurRad="50800" dist="50800" dir="5400000" algn="ctr" rotWithShape="0">
                    <a:schemeClr val="bg1"/>
                  </a:outerShdw>
                </a:effectLst>
                <a:latin typeface="Arial" panose="020B0604020202020204" pitchFamily="34" charset="0"/>
                <a:cs typeface="Arial" panose="020B0604020202020204" pitchFamily="34" charset="0"/>
              </a:rPr>
              <a:t>545-2274 </a:t>
            </a:r>
            <a:endParaRPr lang="en-US" sz="2000" dirty="0">
              <a:effectLst>
                <a:outerShdw blurRad="50800" dist="50800" dir="5400000" algn="ctr" rotWithShape="0">
                  <a:schemeClr val="bg1"/>
                </a:outerShdw>
              </a:effectLst>
              <a:latin typeface="Arial" panose="020B0604020202020204" pitchFamily="34" charset="0"/>
              <a:cs typeface="Arial" panose="020B0604020202020204" pitchFamily="34" charset="0"/>
            </a:endParaRPr>
          </a:p>
          <a:p>
            <a:r>
              <a:rPr lang="en-US" sz="2000" dirty="0">
                <a:effectLst>
                  <a:outerShdw blurRad="50800" dist="50800" dir="5400000" algn="ctr" rotWithShape="0">
                    <a:schemeClr val="bg1"/>
                  </a:outerShdw>
                </a:effectLst>
                <a:latin typeface="Arial" panose="020B0604020202020204" pitchFamily="34" charset="0"/>
                <a:cs typeface="Arial" panose="020B0604020202020204" pitchFamily="34" charset="0"/>
              </a:rPr>
              <a:t>    </a:t>
            </a:r>
            <a:r>
              <a:rPr lang="en-US" sz="2000" dirty="0" smtClean="0">
                <a:effectLst>
                  <a:outerShdw blurRad="50800" dist="50800" dir="5400000" algn="ctr" rotWithShape="0">
                    <a:schemeClr val="bg1"/>
                  </a:outerShdw>
                </a:effectLst>
                <a:latin typeface="Arial" panose="020B0604020202020204" pitchFamily="34" charset="0"/>
                <a:cs typeface="Arial" panose="020B0604020202020204" pitchFamily="34" charset="0"/>
              </a:rPr>
              <a:t>  </a:t>
            </a:r>
            <a:r>
              <a:rPr lang="en-US" sz="2000" dirty="0" smtClean="0">
                <a:effectLst>
                  <a:outerShdw blurRad="50800" dist="50800" dir="5400000" algn="ctr" rotWithShape="0">
                    <a:schemeClr val="bg1"/>
                  </a:outerShdw>
                </a:effectLst>
                <a:latin typeface="Arial" panose="020B0604020202020204" pitchFamily="34" charset="0"/>
                <a:cs typeface="Arial" panose="020B0604020202020204" pitchFamily="34" charset="0"/>
                <a:hlinkClick r:id="rId4"/>
              </a:rPr>
              <a:t>louise.j.bethay2.civ@mail.mil</a:t>
            </a:r>
            <a:endParaRPr lang="en-US" sz="2000" dirty="0">
              <a:effectLst>
                <a:outerShdw blurRad="50800" dist="50800" dir="5400000" algn="ctr" rotWithShape="0">
                  <a:schemeClr val="bg1"/>
                </a:outerShdw>
              </a:effectLst>
              <a:latin typeface="Arial" panose="020B0604020202020204" pitchFamily="34" charset="0"/>
              <a:cs typeface="Arial" panose="020B0604020202020204" pitchFamily="34" charset="0"/>
            </a:endParaRPr>
          </a:p>
          <a:p>
            <a:pPr lvl="1"/>
            <a:endParaRPr lang="en-US" sz="2400" dirty="0" smtClean="0">
              <a:effectLst>
                <a:glow rad="101600">
                  <a:schemeClr val="bg1">
                    <a:alpha val="60000"/>
                  </a:schemeClr>
                </a:glow>
                <a:outerShdw blurRad="50800" dist="50800" dir="5400000" algn="ctr" rotWithShape="0">
                  <a:schemeClr val="bg1"/>
                </a:outerShdw>
              </a:effectLst>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956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BASE SUPPLY CENTER (CONT’D)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60</a:t>
            </a:fld>
            <a:endParaRPr lang="en-US" dirty="0"/>
          </a:p>
        </p:txBody>
      </p:sp>
      <p:sp>
        <p:nvSpPr>
          <p:cNvPr id="5" name="Rectangle 3"/>
          <p:cNvSpPr txBox="1">
            <a:spLocks noChangeArrowheads="1"/>
          </p:cNvSpPr>
          <p:nvPr/>
        </p:nvSpPr>
        <p:spPr>
          <a:xfrm>
            <a:off x="836761" y="1190625"/>
            <a:ext cx="7850039" cy="4572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400" dirty="0" smtClean="0">
                <a:latin typeface="Arial" panose="020B0604020202020204" pitchFamily="34" charset="0"/>
                <a:cs typeface="Arial" panose="020B0604020202020204" pitchFamily="34" charset="0"/>
              </a:rPr>
              <a:t>The BSC is not the mandatory source for items which are </a:t>
            </a:r>
            <a:r>
              <a:rPr lang="en-US" sz="2400" dirty="0" smtClean="0">
                <a:solidFill>
                  <a:srgbClr val="FF0000"/>
                </a:solidFill>
                <a:latin typeface="Arial" panose="020B0604020202020204" pitchFamily="34" charset="0"/>
                <a:cs typeface="Arial" panose="020B0604020202020204" pitchFamily="34" charset="0"/>
              </a:rPr>
              <a:t>not </a:t>
            </a:r>
            <a:r>
              <a:rPr lang="en-US" sz="2400" dirty="0" err="1" smtClean="0">
                <a:latin typeface="Arial" panose="020B0604020202020204" pitchFamily="34" charset="0"/>
                <a:cs typeface="Arial" panose="020B0604020202020204" pitchFamily="34" charset="0"/>
              </a:rPr>
              <a:t>AbilityOne</a:t>
            </a:r>
            <a:endParaRPr lang="en-US" sz="2400" dirty="0" smtClean="0">
              <a:latin typeface="Arial" panose="020B0604020202020204" pitchFamily="34" charset="0"/>
              <a:cs typeface="Arial" panose="020B0604020202020204" pitchFamily="34" charset="0"/>
            </a:endParaRPr>
          </a:p>
          <a:p>
            <a:pPr>
              <a:lnSpc>
                <a:spcPct val="80000"/>
              </a:lnSpc>
            </a:pPr>
            <a:endParaRPr lang="en-US" sz="2400" dirty="0" smtClean="0">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If the BSC does not provide what you need:</a:t>
            </a:r>
          </a:p>
          <a:p>
            <a:pPr lvl="1">
              <a:lnSpc>
                <a:spcPct val="80000"/>
              </a:lnSpc>
            </a:pPr>
            <a:r>
              <a:rPr lang="en-US" sz="2400" dirty="0" smtClean="0">
                <a:latin typeface="Arial" panose="020B0604020202020204" pitchFamily="34" charset="0"/>
                <a:cs typeface="Arial" panose="020B0604020202020204" pitchFamily="34" charset="0"/>
              </a:rPr>
              <a:t>Purchase from </a:t>
            </a:r>
            <a:r>
              <a:rPr lang="en-US" sz="2400" dirty="0" err="1" smtClean="0">
                <a:latin typeface="Arial" panose="020B0604020202020204" pitchFamily="34" charset="0"/>
                <a:cs typeface="Arial" panose="020B0604020202020204" pitchFamily="34" charset="0"/>
              </a:rPr>
              <a:t>FedMall</a:t>
            </a:r>
            <a:r>
              <a:rPr lang="en-US" sz="2400" dirty="0" smtClean="0">
                <a:latin typeface="Arial" panose="020B0604020202020204" pitchFamily="34" charset="0"/>
                <a:cs typeface="Arial" panose="020B0604020202020204" pitchFamily="34" charset="0"/>
              </a:rPr>
              <a:t> Army Blanket Purchase Agreement (BPA)</a:t>
            </a:r>
          </a:p>
          <a:p>
            <a:pPr marL="457200" lvl="1" indent="0">
              <a:lnSpc>
                <a:spcPct val="80000"/>
              </a:lnSpc>
              <a:buNone/>
            </a:pPr>
            <a:endParaRPr lang="en-US" sz="2400" dirty="0" smtClean="0">
              <a:latin typeface="Arial" panose="020B0604020202020204" pitchFamily="34" charset="0"/>
              <a:cs typeface="Arial" panose="020B0604020202020204" pitchFamily="34" charset="0"/>
            </a:endParaRPr>
          </a:p>
          <a:p>
            <a:pPr lvl="1">
              <a:lnSpc>
                <a:spcPct val="80000"/>
              </a:lnSpc>
            </a:pPr>
            <a:r>
              <a:rPr lang="en-US" sz="2400" dirty="0" smtClean="0">
                <a:latin typeface="Arial" panose="020B0604020202020204" pitchFamily="34" charset="0"/>
                <a:cs typeface="Arial" panose="020B0604020202020204" pitchFamily="34" charset="0"/>
              </a:rPr>
              <a:t>Purchasing from a local vendor is </a:t>
            </a:r>
            <a:r>
              <a:rPr lang="en-US" sz="2400" b="1" dirty="0" smtClean="0">
                <a:solidFill>
                  <a:srgbClr val="FF0000"/>
                </a:solidFill>
                <a:latin typeface="Arial" panose="020B0604020202020204" pitchFamily="34" charset="0"/>
                <a:cs typeface="Arial" panose="020B0604020202020204" pitchFamily="34" charset="0"/>
              </a:rPr>
              <a:t>NOT</a:t>
            </a:r>
            <a:r>
              <a:rPr lang="en-US" sz="2400" dirty="0" smtClean="0">
                <a:latin typeface="Arial" panose="020B0604020202020204" pitchFamily="34" charset="0"/>
                <a:cs typeface="Arial" panose="020B0604020202020204" pitchFamily="34" charset="0"/>
              </a:rPr>
              <a:t> an option if the item is available from a mandatory source</a:t>
            </a:r>
          </a:p>
          <a:p>
            <a:pPr lvl="1">
              <a:lnSpc>
                <a:spcPct val="80000"/>
              </a:lnSpc>
            </a:pPr>
            <a:endParaRPr lang="en-US" sz="2400" dirty="0">
              <a:latin typeface="Arial" panose="020B0604020202020204" pitchFamily="34" charset="0"/>
              <a:cs typeface="Arial" panose="020B0604020202020204" pitchFamily="34" charset="0"/>
            </a:endParaRPr>
          </a:p>
          <a:p>
            <a:pPr lvl="1">
              <a:lnSpc>
                <a:spcPct val="80000"/>
              </a:lnSpc>
            </a:pPr>
            <a:r>
              <a:rPr lang="en-US" sz="2400" dirty="0" smtClean="0">
                <a:solidFill>
                  <a:srgbClr val="FF0000"/>
                </a:solidFill>
                <a:latin typeface="Arial" panose="020B0604020202020204" pitchFamily="34" charset="0"/>
                <a:cs typeface="Arial" panose="020B0604020202020204" pitchFamily="34" charset="0"/>
              </a:rPr>
              <a:t>BSC or </a:t>
            </a:r>
            <a:r>
              <a:rPr lang="en-US" sz="2400" dirty="0" err="1" smtClean="0">
                <a:solidFill>
                  <a:srgbClr val="FF0000"/>
                </a:solidFill>
                <a:latin typeface="Arial" panose="020B0604020202020204" pitchFamily="34" charset="0"/>
                <a:cs typeface="Arial" panose="020B0604020202020204" pitchFamily="34" charset="0"/>
              </a:rPr>
              <a:t>FedMall</a:t>
            </a:r>
            <a:r>
              <a:rPr lang="en-US" sz="2400" dirty="0" smtClean="0">
                <a:solidFill>
                  <a:srgbClr val="FF0000"/>
                </a:solidFill>
                <a:latin typeface="Arial" panose="020B0604020202020204" pitchFamily="34" charset="0"/>
                <a:cs typeface="Arial" panose="020B0604020202020204" pitchFamily="34" charset="0"/>
              </a:rPr>
              <a:t> are your only two options to purchase office supplies from</a:t>
            </a:r>
          </a:p>
        </p:txBody>
      </p:sp>
    </p:spTree>
    <p:extLst>
      <p:ext uri="{BB962C8B-B14F-4D97-AF65-F5344CB8AC3E}">
        <p14:creationId xmlns:p14="http://schemas.microsoft.com/office/powerpoint/2010/main" val="359363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ARMY OFFICE SUPPLY BPA</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61</a:t>
            </a:fld>
            <a:endParaRPr lang="en-US" dirty="0"/>
          </a:p>
        </p:txBody>
      </p:sp>
      <p:sp>
        <p:nvSpPr>
          <p:cNvPr id="5" name="Content Placeholder 2"/>
          <p:cNvSpPr txBox="1">
            <a:spLocks/>
          </p:cNvSpPr>
          <p:nvPr/>
        </p:nvSpPr>
        <p:spPr>
          <a:xfrm>
            <a:off x="914400" y="1143000"/>
            <a:ext cx="8229600" cy="46021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Army Blanket Purchase Agreements (BPAs) are established for the purchase of office supplies</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Office Supply BPAs fall under mandatory Federal supply schedules and </a:t>
            </a:r>
            <a:r>
              <a:rPr lang="en-US" sz="2400" dirty="0" smtClean="0">
                <a:solidFill>
                  <a:srgbClr val="FF0000"/>
                </a:solidFill>
                <a:latin typeface="Arial" panose="020B0604020202020204" pitchFamily="34" charset="0"/>
                <a:cs typeface="Arial" panose="020B0604020202020204" pitchFamily="34" charset="0"/>
              </a:rPr>
              <a:t>must be utilized </a:t>
            </a:r>
            <a:r>
              <a:rPr lang="en-US" sz="2400" dirty="0" smtClean="0">
                <a:latin typeface="Arial" panose="020B0604020202020204" pitchFamily="34" charset="0"/>
                <a:cs typeface="Arial" panose="020B0604020202020204" pitchFamily="34" charset="0"/>
              </a:rPr>
              <a:t>for office supply purchases </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Office Supply BPAs can be accessed through the Army Corridor of the DOD FEDMALL site: http</a:t>
            </a:r>
            <a:r>
              <a:rPr lang="en-US" sz="2400" dirty="0">
                <a:latin typeface="Arial" panose="020B0604020202020204" pitchFamily="34" charset="0"/>
                <a:cs typeface="Arial" panose="020B0604020202020204" pitchFamily="34" charset="0"/>
              </a:rPr>
              <a:t>://www.dla.mil/Info/FedMall/</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8900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EXCEPTION TO USE FEDMALL</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62</a:t>
            </a:fld>
            <a:endParaRPr lang="en-US" dirty="0"/>
          </a:p>
        </p:txBody>
      </p:sp>
      <p:sp>
        <p:nvSpPr>
          <p:cNvPr id="5" name="Content Placeholder 2"/>
          <p:cNvSpPr txBox="1">
            <a:spLocks noGrp="1"/>
          </p:cNvSpPr>
          <p:nvPr>
            <p:ph idx="1"/>
          </p:nvPr>
        </p:nvSpPr>
        <p:spPr>
          <a:xfrm>
            <a:off x="928201" y="1157770"/>
            <a:ext cx="77724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0" dirty="0" smtClean="0">
                <a:latin typeface="Arial" panose="020B0604020202020204" pitchFamily="34" charset="0"/>
                <a:cs typeface="Arial" panose="020B0604020202020204" pitchFamily="34" charset="0"/>
              </a:rPr>
              <a:t>Purchases made directly from </a:t>
            </a:r>
            <a:r>
              <a:rPr lang="en-US" sz="2400" b="0" dirty="0" err="1" smtClean="0">
                <a:latin typeface="Arial" panose="020B0604020202020204" pitchFamily="34" charset="0"/>
                <a:cs typeface="Arial" panose="020B0604020202020204" pitchFamily="34" charset="0"/>
              </a:rPr>
              <a:t>AbilityOne</a:t>
            </a:r>
            <a:r>
              <a:rPr lang="en-US" sz="2400" b="0" dirty="0" smtClean="0">
                <a:latin typeface="Arial" panose="020B0604020202020204" pitchFamily="34" charset="0"/>
                <a:cs typeface="Arial" panose="020B0604020202020204" pitchFamily="34" charset="0"/>
              </a:rPr>
              <a:t> or from </a:t>
            </a:r>
            <a:r>
              <a:rPr lang="en-US" sz="2400" b="0" dirty="0" err="1" smtClean="0">
                <a:latin typeface="Arial" panose="020B0604020202020204" pitchFamily="34" charset="0"/>
                <a:cs typeface="Arial" panose="020B0604020202020204" pitchFamily="34" charset="0"/>
              </a:rPr>
              <a:t>AbilityOne</a:t>
            </a:r>
            <a:r>
              <a:rPr lang="en-US" sz="2400" b="0" dirty="0" smtClean="0">
                <a:latin typeface="Arial" panose="020B0604020202020204" pitchFamily="34" charset="0"/>
                <a:cs typeface="Arial" panose="020B0604020202020204" pitchFamily="34" charset="0"/>
              </a:rPr>
              <a:t> Base Supply Centers (BSCs)</a:t>
            </a:r>
          </a:p>
          <a:p>
            <a:pPr marL="0" indent="0">
              <a:buFont typeface="Arial" pitchFamily="34" charset="0"/>
              <a:buNone/>
            </a:pPr>
            <a:endParaRPr lang="en-US" sz="2400" b="0" dirty="0" smtClean="0">
              <a:latin typeface="Arial" panose="020B0604020202020204" pitchFamily="34" charset="0"/>
              <a:cs typeface="Arial" panose="020B0604020202020204" pitchFamily="34" charset="0"/>
            </a:endParaRPr>
          </a:p>
          <a:p>
            <a:r>
              <a:rPr lang="en-US" sz="2400" b="0" dirty="0" err="1" smtClean="0">
                <a:latin typeface="Arial" panose="020B0604020202020204" pitchFamily="34" charset="0"/>
                <a:cs typeface="Arial" panose="020B0604020202020204" pitchFamily="34" charset="0"/>
              </a:rPr>
              <a:t>AbilityOne</a:t>
            </a:r>
            <a:r>
              <a:rPr lang="en-US" sz="2400" b="0" dirty="0" smtClean="0">
                <a:latin typeface="Arial" panose="020B0604020202020204" pitchFamily="34" charset="0"/>
                <a:cs typeface="Arial" panose="020B0604020202020204" pitchFamily="34" charset="0"/>
              </a:rPr>
              <a:t> office or cleaning supplies purchased from BSC’s are exempt from using </a:t>
            </a:r>
            <a:r>
              <a:rPr lang="en-US" sz="2400" b="0" dirty="0" err="1" smtClean="0">
                <a:latin typeface="Arial" panose="020B0604020202020204" pitchFamily="34" charset="0"/>
                <a:cs typeface="Arial" panose="020B0604020202020204" pitchFamily="34" charset="0"/>
              </a:rPr>
              <a:t>FedMall</a:t>
            </a:r>
            <a:endParaRPr lang="en-US" sz="2400" b="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479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OFFICE SUPPLIES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63</a:t>
            </a:fld>
            <a:endParaRPr lang="en-US" dirty="0"/>
          </a:p>
        </p:txBody>
      </p:sp>
      <p:sp>
        <p:nvSpPr>
          <p:cNvPr id="7" name="Content Placeholder 1"/>
          <p:cNvSpPr txBox="1">
            <a:spLocks/>
          </p:cNvSpPr>
          <p:nvPr/>
        </p:nvSpPr>
        <p:spPr>
          <a:xfrm>
            <a:off x="836761" y="914400"/>
            <a:ext cx="8229600" cy="5334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latin typeface="Arial" panose="020B0604020202020204" pitchFamily="34" charset="0"/>
                <a:cs typeface="Arial" panose="020B0604020202020204" pitchFamily="34" charset="0"/>
              </a:rPr>
              <a:t>Expendable Office products include items such as the</a:t>
            </a:r>
          </a:p>
          <a:p>
            <a:pPr>
              <a:buFont typeface="Arial" pitchFamily="34" charset="0"/>
              <a:buNone/>
            </a:pPr>
            <a:r>
              <a:rPr lang="en-US" sz="2400" dirty="0" smtClean="0">
                <a:latin typeface="Arial" panose="020B0604020202020204" pitchFamily="34" charset="0"/>
                <a:cs typeface="Arial" panose="020B0604020202020204" pitchFamily="34" charset="0"/>
              </a:rPr>
              <a:t>following (not all-inclusive):</a:t>
            </a:r>
            <a:endParaRPr lang="en-US" sz="2400" dirty="0">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a:xfrm>
            <a:off x="979636" y="2010076"/>
            <a:ext cx="3971925" cy="2051209"/>
          </a:xfrm>
          <a:prstGeom prst="rect">
            <a:avLst/>
          </a:prstGeom>
        </p:spPr>
        <p:txBody>
          <a:bodyPr>
            <a:normAutofit lnSpcReduction="10000"/>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yriad Bold"/>
                <a:ea typeface="MS PGothic" pitchFamily="34" charset="-128"/>
                <a:cs typeface="Arial" pitchFamily="34" charset="0"/>
              </a:rPr>
              <a:t>Pens/Pencils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yriad Bold"/>
                <a:ea typeface="MS PGothic" pitchFamily="34" charset="-128"/>
                <a:cs typeface="Arial" pitchFamily="34" charset="0"/>
              </a:rPr>
              <a:t>Folders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yriad Bold"/>
                <a:ea typeface="MS PGothic" pitchFamily="34" charset="-128"/>
                <a:cs typeface="Arial" pitchFamily="34" charset="0"/>
              </a:rPr>
              <a:t>Paper Clips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yriad Bold"/>
                <a:ea typeface="MS PGothic" pitchFamily="34" charset="-128"/>
                <a:cs typeface="Arial" pitchFamily="34" charset="0"/>
              </a:rPr>
              <a:t>Staples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400" dirty="0" smtClean="0">
                <a:latin typeface="Myriad Bold"/>
                <a:ea typeface="MS PGothic" pitchFamily="34" charset="-128"/>
                <a:cs typeface="Arial" pitchFamily="34" charset="0"/>
              </a:rPr>
              <a:t>Post-It Notes</a:t>
            </a:r>
            <a:endParaRPr kumimoji="0" lang="en-US" sz="2400" b="0" i="0" u="none" strike="noStrike" kern="1200" cap="none" spc="0" normalizeH="0" baseline="0" noProof="0" dirty="0" smtClean="0">
              <a:ln>
                <a:noFill/>
              </a:ln>
              <a:solidFill>
                <a:schemeClr val="tx1"/>
              </a:solidFill>
              <a:effectLst/>
              <a:uLnTx/>
              <a:uFillTx/>
              <a:latin typeface="Myriad Bold"/>
              <a:ea typeface="MS PGothic" pitchFamily="34" charset="-128"/>
              <a:cs typeface="Arial" pitchFamily="34" charset="0"/>
            </a:endParaRPr>
          </a:p>
        </p:txBody>
      </p:sp>
      <p:sp>
        <p:nvSpPr>
          <p:cNvPr id="9" name="Rectangle 6"/>
          <p:cNvSpPr txBox="1">
            <a:spLocks noChangeArrowheads="1"/>
          </p:cNvSpPr>
          <p:nvPr/>
        </p:nvSpPr>
        <p:spPr>
          <a:xfrm>
            <a:off x="5264448" y="1930781"/>
            <a:ext cx="4038600" cy="2209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yriad Bold"/>
                <a:ea typeface="MS PGothic" pitchFamily="34" charset="-128"/>
                <a:cs typeface="+mn-cs"/>
              </a:rPr>
              <a:t>Toner Cartridges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yriad Bold"/>
                <a:ea typeface="MS PGothic" pitchFamily="34" charset="-128"/>
                <a:cs typeface="+mn-cs"/>
              </a:rPr>
              <a:t>Tape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yriad Bold"/>
                <a:ea typeface="MS PGothic" pitchFamily="34" charset="-128"/>
                <a:cs typeface="+mn-cs"/>
              </a:rPr>
              <a:t>Disks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yriad Bold"/>
                <a:ea typeface="MS PGothic" pitchFamily="34" charset="-128"/>
                <a:cs typeface="+mn-cs"/>
              </a:rPr>
              <a:t>Cleaning Supplies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yriad Bold"/>
                <a:ea typeface="MS PGothic" pitchFamily="34" charset="-128"/>
                <a:cs typeface="+mn-cs"/>
              </a:rPr>
              <a:t>Binders</a:t>
            </a:r>
          </a:p>
        </p:txBody>
      </p:sp>
      <p:sp>
        <p:nvSpPr>
          <p:cNvPr id="10" name="TextBox 9"/>
          <p:cNvSpPr txBox="1">
            <a:spLocks noChangeArrowheads="1"/>
          </p:cNvSpPr>
          <p:nvPr/>
        </p:nvSpPr>
        <p:spPr bwMode="auto">
          <a:xfrm>
            <a:off x="228600" y="4053134"/>
            <a:ext cx="8686800" cy="2339102"/>
          </a:xfrm>
          <a:prstGeom prst="rect">
            <a:avLst/>
          </a:prstGeom>
          <a:noFill/>
          <a:ln w="9525">
            <a:noFill/>
            <a:miter lim="800000"/>
            <a:headEnd/>
            <a:tailEnd/>
          </a:ln>
        </p:spPr>
        <p:txBody>
          <a:bodyPr wrap="square">
            <a:spAutoFit/>
          </a:bodyPr>
          <a:lstStyle/>
          <a:p>
            <a:pPr lvl="1" algn="l"/>
            <a:r>
              <a:rPr lang="en-US" sz="2000" dirty="0">
                <a:solidFill>
                  <a:srgbClr val="FF0000"/>
                </a:solidFill>
              </a:rPr>
              <a:t>**</a:t>
            </a:r>
            <a:r>
              <a:rPr lang="en-US" sz="2400" b="0" dirty="0">
                <a:solidFill>
                  <a:srgbClr val="FF0000"/>
                </a:solidFill>
              </a:rPr>
              <a:t>AbilityOne does not offer a general-use, white, 8.5 x 11 copy paper. </a:t>
            </a:r>
            <a:r>
              <a:rPr lang="en-US" sz="2400" b="0" dirty="0" smtClean="0">
                <a:solidFill>
                  <a:srgbClr val="FF0000"/>
                </a:solidFill>
              </a:rPr>
              <a:t> Ability One's </a:t>
            </a:r>
            <a:r>
              <a:rPr lang="en-US" sz="2400" b="0" dirty="0">
                <a:solidFill>
                  <a:srgbClr val="FF0000"/>
                </a:solidFill>
              </a:rPr>
              <a:t>copy paper is for </a:t>
            </a:r>
            <a:r>
              <a:rPr lang="en-US" sz="2400" b="0" dirty="0">
                <a:solidFill>
                  <a:schemeClr val="tx1"/>
                </a:solidFill>
              </a:rPr>
              <a:t>letterhead application </a:t>
            </a:r>
            <a:r>
              <a:rPr lang="en-US" sz="2400" b="0" dirty="0">
                <a:solidFill>
                  <a:srgbClr val="FF0000"/>
                </a:solidFill>
              </a:rPr>
              <a:t>and is </a:t>
            </a:r>
            <a:r>
              <a:rPr lang="en-US" sz="2400" b="0" dirty="0">
                <a:solidFill>
                  <a:schemeClr val="tx1"/>
                </a:solidFill>
              </a:rPr>
              <a:t>archival </a:t>
            </a:r>
            <a:r>
              <a:rPr lang="en-US" sz="2400" b="0" dirty="0" smtClean="0">
                <a:solidFill>
                  <a:schemeClr val="tx1"/>
                </a:solidFill>
              </a:rPr>
              <a:t>quality.</a:t>
            </a:r>
            <a:r>
              <a:rPr lang="en-US" sz="2400" b="0" dirty="0" smtClean="0">
                <a:solidFill>
                  <a:srgbClr val="F8FD35"/>
                </a:solidFill>
              </a:rPr>
              <a:t> </a:t>
            </a:r>
            <a:endParaRPr lang="en-US" sz="2400" b="0" dirty="0">
              <a:solidFill>
                <a:srgbClr val="F8FD35"/>
              </a:solidFill>
            </a:endParaRPr>
          </a:p>
          <a:p>
            <a:pPr lvl="1" algn="l"/>
            <a:endParaRPr lang="en-US" sz="2000" b="0" dirty="0">
              <a:solidFill>
                <a:srgbClr val="F8FD35"/>
              </a:solidFill>
            </a:endParaRPr>
          </a:p>
          <a:p>
            <a:pPr lvl="1" algn="l"/>
            <a:r>
              <a:rPr lang="en-US" b="0" dirty="0">
                <a:solidFill>
                  <a:srgbClr val="FF0000"/>
                </a:solidFill>
              </a:rPr>
              <a:t>You don’t need a waiver from AbilityOne for the purchase of general-use copy </a:t>
            </a:r>
            <a:r>
              <a:rPr lang="en-US" b="0" dirty="0" smtClean="0">
                <a:solidFill>
                  <a:srgbClr val="FF0000"/>
                </a:solidFill>
              </a:rPr>
              <a:t>paper.  No required source for copy paper. </a:t>
            </a:r>
            <a:endParaRPr lang="en-US" b="0" dirty="0">
              <a:solidFill>
                <a:srgbClr val="FF0000"/>
              </a:solidFill>
            </a:endParaRPr>
          </a:p>
          <a:p>
            <a:pPr algn="l"/>
            <a:endParaRPr lang="en-US" dirty="0"/>
          </a:p>
        </p:txBody>
      </p:sp>
    </p:spTree>
    <p:extLst>
      <p:ext uri="{BB962C8B-B14F-4D97-AF65-F5344CB8AC3E}">
        <p14:creationId xmlns:p14="http://schemas.microsoft.com/office/powerpoint/2010/main" val="1203434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FRAGMENTATION</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64</a:t>
            </a:fld>
            <a:endParaRPr lang="en-US" dirty="0"/>
          </a:p>
        </p:txBody>
      </p:sp>
      <p:sp>
        <p:nvSpPr>
          <p:cNvPr id="5" name="Rectangle 3"/>
          <p:cNvSpPr txBox="1">
            <a:spLocks noChangeArrowheads="1"/>
          </p:cNvSpPr>
          <p:nvPr/>
        </p:nvSpPr>
        <p:spPr>
          <a:xfrm>
            <a:off x="933450" y="780177"/>
            <a:ext cx="7753350" cy="54682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latin typeface="Arial" panose="020B0604020202020204" pitchFamily="34" charset="0"/>
                <a:cs typeface="Arial" panose="020B0604020202020204" pitchFamily="34" charset="0"/>
              </a:rPr>
              <a:t>SPLITTING REQUIREMENTS</a:t>
            </a:r>
            <a:endParaRPr lang="en-US" sz="24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Definition – The intentional breaking down of a known requirement </a:t>
            </a:r>
            <a:r>
              <a:rPr lang="en-US" sz="2200" dirty="0" smtClean="0">
                <a:solidFill>
                  <a:srgbClr val="FF0000"/>
                </a:solidFill>
                <a:latin typeface="Arial" panose="020B0604020202020204" pitchFamily="34" charset="0"/>
                <a:cs typeface="Arial" panose="020B0604020202020204" pitchFamily="34" charset="0"/>
              </a:rPr>
              <a:t>to stay within a threshold (micro-purchase threshold) </a:t>
            </a:r>
            <a:r>
              <a:rPr lang="en-US" sz="2200" dirty="0" smtClean="0">
                <a:latin typeface="Arial" panose="020B0604020202020204" pitchFamily="34" charset="0"/>
                <a:cs typeface="Arial" panose="020B0604020202020204" pitchFamily="34" charset="0"/>
              </a:rPr>
              <a:t>or to </a:t>
            </a:r>
            <a:r>
              <a:rPr lang="en-US" sz="2200" dirty="0" smtClean="0">
                <a:solidFill>
                  <a:srgbClr val="FF0000"/>
                </a:solidFill>
                <a:latin typeface="Arial" panose="020B0604020202020204" pitchFamily="34" charset="0"/>
                <a:cs typeface="Arial" panose="020B0604020202020204" pitchFamily="34" charset="0"/>
              </a:rPr>
              <a:t>avoid having to send the requirement to the contracting office</a:t>
            </a:r>
          </a:p>
          <a:p>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Single purchases may contain multiple items, but shall not exceed the maximum single purchase limit of $3,500 for supplies, $2,500 for services and $2,000 for construction</a:t>
            </a:r>
          </a:p>
          <a:p>
            <a:endParaRPr lang="en-US" sz="22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For supply buys over $3,500 and up to $150K use the Simplified Threshold (SAT) Supply Procurement Program (S2P2); exceptions will only be given for buys from CHESS, DLA, HAZMAT and UNICOR</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465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PRE-PURCHASE APPROVAL</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65</a:t>
            </a:fld>
            <a:endParaRPr lang="en-US" dirty="0"/>
          </a:p>
        </p:txBody>
      </p:sp>
      <p:sp>
        <p:nvSpPr>
          <p:cNvPr id="5" name="Rectangle 3"/>
          <p:cNvSpPr txBox="1">
            <a:spLocks noChangeArrowheads="1"/>
          </p:cNvSpPr>
          <p:nvPr/>
        </p:nvSpPr>
        <p:spPr>
          <a:xfrm>
            <a:off x="932963" y="871977"/>
            <a:ext cx="7762875" cy="548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sz="2400" dirty="0" smtClean="0">
                <a:latin typeface="Arial" panose="020B0604020202020204" pitchFamily="34" charset="0"/>
                <a:cs typeface="Arial" panose="020B0604020202020204" pitchFamily="34" charset="0"/>
              </a:rPr>
              <a:t>Common items that require pre-purchase approval from</a:t>
            </a:r>
          </a:p>
          <a:p>
            <a:pPr>
              <a:buFont typeface="Wingdings" pitchFamily="2" charset="2"/>
              <a:buNone/>
            </a:pPr>
            <a:r>
              <a:rPr lang="en-US" sz="2400" dirty="0" smtClean="0">
                <a:latin typeface="Arial" panose="020B0604020202020204" pitchFamily="34" charset="0"/>
                <a:cs typeface="Arial" panose="020B0604020202020204" pitchFamily="34" charset="0"/>
              </a:rPr>
              <a:t>functional managers (not all-inclusive):</a:t>
            </a:r>
          </a:p>
          <a:p>
            <a:pPr>
              <a:buFont typeface="Wingdings" pitchFamily="2" charset="2"/>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ADP / IT Equipment</a:t>
            </a:r>
          </a:p>
          <a:p>
            <a:r>
              <a:rPr lang="en-US" sz="2400" dirty="0" smtClean="0">
                <a:solidFill>
                  <a:srgbClr val="FF0000"/>
                </a:solidFill>
                <a:latin typeface="Arial" panose="020B0604020202020204" pitchFamily="34" charset="0"/>
                <a:cs typeface="Arial" panose="020B0604020202020204" pitchFamily="34" charset="0"/>
              </a:rPr>
              <a:t>COINS</a:t>
            </a:r>
          </a:p>
          <a:p>
            <a:r>
              <a:rPr lang="en-US" sz="2400" dirty="0" smtClean="0">
                <a:latin typeface="Arial" panose="020B0604020202020204" pitchFamily="34" charset="0"/>
                <a:cs typeface="Arial" panose="020B0604020202020204" pitchFamily="34" charset="0"/>
              </a:rPr>
              <a:t>Printing</a:t>
            </a:r>
          </a:p>
          <a:p>
            <a:r>
              <a:rPr lang="en-US" sz="2400" dirty="0" smtClean="0">
                <a:latin typeface="Arial" panose="020B0604020202020204" pitchFamily="34" charset="0"/>
                <a:cs typeface="Arial" panose="020B0604020202020204" pitchFamily="34" charset="0"/>
              </a:rPr>
              <a:t>Motor vehicle rental/lease</a:t>
            </a:r>
          </a:p>
          <a:p>
            <a:r>
              <a:rPr lang="en-US" sz="2400" dirty="0" smtClean="0">
                <a:latin typeface="Arial" panose="020B0604020202020204" pitchFamily="34" charset="0"/>
                <a:cs typeface="Arial" panose="020B0604020202020204" pitchFamily="34" charset="0"/>
              </a:rPr>
              <a:t>Hazardous material </a:t>
            </a:r>
          </a:p>
          <a:p>
            <a:r>
              <a:rPr lang="en-US" sz="2400" dirty="0" smtClean="0">
                <a:latin typeface="Arial" panose="020B0604020202020204" pitchFamily="34" charset="0"/>
                <a:cs typeface="Arial" panose="020B0604020202020204" pitchFamily="34" charset="0"/>
              </a:rPr>
              <a:t>Construction to buildings</a:t>
            </a:r>
          </a:p>
          <a:p>
            <a:r>
              <a:rPr lang="en-US" sz="2400" dirty="0" smtClean="0">
                <a:latin typeface="Arial" panose="020B0604020202020204" pitchFamily="34" charset="0"/>
                <a:cs typeface="Arial" panose="020B0604020202020204" pitchFamily="34" charset="0"/>
              </a:rPr>
              <a:t>Bottled water</a:t>
            </a:r>
          </a:p>
          <a:p>
            <a:r>
              <a:rPr lang="en-US" sz="2400" dirty="0" smtClean="0">
                <a:latin typeface="Arial" panose="020B0604020202020204" pitchFamily="34" charset="0"/>
                <a:cs typeface="Arial" panose="020B0604020202020204" pitchFamily="34" charset="0"/>
              </a:rPr>
              <a:t>Telephones</a:t>
            </a:r>
          </a:p>
          <a:p>
            <a:r>
              <a:rPr lang="en-US" sz="2400" dirty="0" smtClean="0">
                <a:latin typeface="Arial" panose="020B0604020202020204" pitchFamily="34" charset="0"/>
                <a:cs typeface="Arial" panose="020B0604020202020204" pitchFamily="34" charset="0"/>
              </a:rPr>
              <a:t>Audiovisual equipment</a:t>
            </a:r>
          </a:p>
        </p:txBody>
      </p:sp>
    </p:spTree>
    <p:extLst>
      <p:ext uri="{BB962C8B-B14F-4D97-AF65-F5344CB8AC3E}">
        <p14:creationId xmlns:p14="http://schemas.microsoft.com/office/powerpoint/2010/main" val="254862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FRAUD, WASTE &amp; ABUSE</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66</a:t>
            </a:fld>
            <a:endParaRPr lang="en-US" dirty="0"/>
          </a:p>
        </p:txBody>
      </p:sp>
      <p:sp>
        <p:nvSpPr>
          <p:cNvPr id="5" name="Content Placeholder 2"/>
          <p:cNvSpPr txBox="1">
            <a:spLocks/>
          </p:cNvSpPr>
          <p:nvPr/>
        </p:nvSpPr>
        <p:spPr>
          <a:xfrm>
            <a:off x="942488" y="962025"/>
            <a:ext cx="7743825" cy="49530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u="sng" dirty="0" smtClean="0">
                <a:latin typeface="Arial" panose="020B0604020202020204" pitchFamily="34" charset="0"/>
                <a:cs typeface="Arial" panose="020B0604020202020204" pitchFamily="34" charset="0"/>
              </a:rPr>
              <a:t>Repeat buys </a:t>
            </a:r>
            <a:r>
              <a:rPr lang="en-US" sz="2400" dirty="0" smtClean="0">
                <a:latin typeface="Arial" panose="020B0604020202020204" pitchFamily="34" charset="0"/>
                <a:cs typeface="Arial" panose="020B0604020202020204" pitchFamily="34" charset="0"/>
              </a:rPr>
              <a:t>from the same merchant</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u="sng" dirty="0" smtClean="0">
                <a:latin typeface="Arial" panose="020B0604020202020204" pitchFamily="34" charset="0"/>
                <a:cs typeface="Arial" panose="020B0604020202020204" pitchFamily="34" charset="0"/>
              </a:rPr>
              <a:t>Lack of documentation </a:t>
            </a:r>
            <a:r>
              <a:rPr lang="en-US" sz="2400" dirty="0" smtClean="0">
                <a:latin typeface="Arial" panose="020B0604020202020204" pitchFamily="34" charset="0"/>
                <a:cs typeface="Arial" panose="020B0604020202020204" pitchFamily="34" charset="0"/>
              </a:rPr>
              <a:t>of a purchase</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Failure to </a:t>
            </a:r>
            <a:r>
              <a:rPr lang="en-US" sz="2400" u="sng" dirty="0" smtClean="0">
                <a:latin typeface="Arial" panose="020B0604020202020204" pitchFamily="34" charset="0"/>
                <a:cs typeface="Arial" panose="020B0604020202020204" pitchFamily="34" charset="0"/>
              </a:rPr>
              <a:t>safeguard card </a:t>
            </a:r>
            <a:r>
              <a:rPr lang="en-US" sz="2400" dirty="0" smtClean="0">
                <a:latin typeface="Arial" panose="020B0604020202020204" pitchFamily="34" charset="0"/>
                <a:cs typeface="Arial" panose="020B0604020202020204" pitchFamily="34" charset="0"/>
              </a:rPr>
              <a:t>and account numbers</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Cardholders /Billing Officials authorizing the </a:t>
            </a:r>
            <a:r>
              <a:rPr lang="en-US" sz="2400" u="sng" dirty="0" smtClean="0">
                <a:latin typeface="Arial" panose="020B0604020202020204" pitchFamily="34" charset="0"/>
                <a:cs typeface="Arial" panose="020B0604020202020204" pitchFamily="34" charset="0"/>
              </a:rPr>
              <a:t>use</a:t>
            </a:r>
            <a:r>
              <a:rPr lang="en-US" sz="2400" dirty="0" smtClean="0">
                <a:latin typeface="Arial" panose="020B0604020202020204" pitchFamily="34" charset="0"/>
                <a:cs typeface="Arial" panose="020B0604020202020204" pitchFamily="34" charset="0"/>
              </a:rPr>
              <a:t> of their cards </a:t>
            </a:r>
            <a:r>
              <a:rPr lang="en-US" sz="2400" u="sng" dirty="0" smtClean="0">
                <a:latin typeface="Arial" panose="020B0604020202020204" pitchFamily="34" charset="0"/>
                <a:cs typeface="Arial" panose="020B0604020202020204" pitchFamily="34" charset="0"/>
              </a:rPr>
              <a:t>by others</a:t>
            </a:r>
          </a:p>
          <a:p>
            <a:pPr marL="0" indent="0">
              <a:buNone/>
            </a:pPr>
            <a:endParaRPr lang="en-US" sz="2400" u="sng"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Inadequate </a:t>
            </a:r>
            <a:r>
              <a:rPr lang="en-US" sz="2400" u="sng" dirty="0" smtClean="0">
                <a:latin typeface="Arial" panose="020B0604020202020204" pitchFamily="34" charset="0"/>
                <a:cs typeface="Arial" panose="020B0604020202020204" pitchFamily="34" charset="0"/>
              </a:rPr>
              <a:t>oversight</a:t>
            </a:r>
            <a:r>
              <a:rPr lang="en-US" sz="2400" dirty="0" smtClean="0">
                <a:latin typeface="Arial" panose="020B0604020202020204" pitchFamily="34" charset="0"/>
                <a:cs typeface="Arial" panose="020B0604020202020204" pitchFamily="34" charset="0"/>
              </a:rPr>
              <a:t> by Billing Officials &amp; agencies</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u="sng" dirty="0" smtClean="0">
                <a:latin typeface="Arial" panose="020B0604020202020204" pitchFamily="34" charset="0"/>
                <a:cs typeface="Arial" panose="020B0604020202020204" pitchFamily="34" charset="0"/>
              </a:rPr>
              <a:t>Unauthorized purchases</a:t>
            </a:r>
          </a:p>
          <a:p>
            <a:pPr marL="0" indent="0">
              <a:buFont typeface="Arial" pitchFamily="34" charset="0"/>
              <a:buNone/>
            </a:pPr>
            <a:endParaRPr lang="en-US" sz="2400" u="sng"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Payments made for </a:t>
            </a:r>
            <a:r>
              <a:rPr lang="en-US" sz="2400" u="sng" dirty="0" smtClean="0">
                <a:latin typeface="Arial" panose="020B0604020202020204" pitchFamily="34" charset="0"/>
                <a:cs typeface="Arial" panose="020B0604020202020204" pitchFamily="34" charset="0"/>
              </a:rPr>
              <a:t>items not received</a:t>
            </a: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344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FRAUD, WASTE &amp; ABUSE (CONT’D)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67</a:t>
            </a:fld>
            <a:endParaRPr lang="en-US" dirty="0"/>
          </a:p>
        </p:txBody>
      </p:sp>
      <p:sp>
        <p:nvSpPr>
          <p:cNvPr id="5" name="Content Placeholder 2"/>
          <p:cNvSpPr txBox="1">
            <a:spLocks/>
          </p:cNvSpPr>
          <p:nvPr/>
        </p:nvSpPr>
        <p:spPr>
          <a:xfrm>
            <a:off x="918711" y="1047750"/>
            <a:ext cx="7791380" cy="49530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u="sng" dirty="0" smtClean="0">
                <a:latin typeface="Arial" panose="020B0604020202020204" pitchFamily="34" charset="0"/>
                <a:cs typeface="Arial" panose="020B0604020202020204" pitchFamily="34" charset="0"/>
              </a:rPr>
              <a:t>Split purchases </a:t>
            </a:r>
            <a:r>
              <a:rPr lang="en-US" sz="2400" dirty="0" smtClean="0">
                <a:latin typeface="Arial" panose="020B0604020202020204" pitchFamily="34" charset="0"/>
                <a:cs typeface="Arial" panose="020B0604020202020204" pitchFamily="34" charset="0"/>
              </a:rPr>
              <a:t>to avoid spending limits</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Lack of property </a:t>
            </a:r>
            <a:r>
              <a:rPr lang="en-US" sz="2400" u="sng" dirty="0" smtClean="0">
                <a:latin typeface="Arial" panose="020B0604020202020204" pitchFamily="34" charset="0"/>
                <a:cs typeface="Arial" panose="020B0604020202020204" pitchFamily="34" charset="0"/>
              </a:rPr>
              <a:t>accountability</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u="sng" dirty="0" smtClean="0">
                <a:latin typeface="Arial" panose="020B0604020202020204" pitchFamily="34" charset="0"/>
                <a:cs typeface="Arial" panose="020B0604020202020204" pitchFamily="34" charset="0"/>
              </a:rPr>
              <a:t>Payment delinquencies </a:t>
            </a:r>
            <a:r>
              <a:rPr lang="en-US" sz="2400" dirty="0" smtClean="0">
                <a:latin typeface="Arial" panose="020B0604020202020204" pitchFamily="34" charset="0"/>
                <a:cs typeface="Arial" panose="020B0604020202020204" pitchFamily="34" charset="0"/>
              </a:rPr>
              <a:t>incurring interest payments</a:t>
            </a:r>
          </a:p>
          <a:p>
            <a:pPr marL="0" indent="0">
              <a:buFont typeface="Arial" pitchFamily="34" charset="0"/>
              <a:buNone/>
            </a:pPr>
            <a:endParaRPr lang="en-US" sz="2400" u="sng" dirty="0" smtClean="0">
              <a:latin typeface="Arial" panose="020B0604020202020204" pitchFamily="34" charset="0"/>
              <a:cs typeface="Arial" panose="020B0604020202020204" pitchFamily="34" charset="0"/>
            </a:endParaRPr>
          </a:p>
          <a:p>
            <a:r>
              <a:rPr lang="en-US" sz="2400" u="sng" dirty="0" smtClean="0">
                <a:latin typeface="Arial" panose="020B0604020202020204" pitchFamily="34" charset="0"/>
                <a:cs typeface="Arial" panose="020B0604020202020204" pitchFamily="34" charset="0"/>
              </a:rPr>
              <a:t>Approval </a:t>
            </a:r>
            <a:r>
              <a:rPr lang="en-US" sz="2400" dirty="0" smtClean="0">
                <a:latin typeface="Arial" panose="020B0604020202020204" pitchFamily="34" charset="0"/>
                <a:cs typeface="Arial" panose="020B0604020202020204" pitchFamily="34" charset="0"/>
              </a:rPr>
              <a:t>of Cardholder statement </a:t>
            </a:r>
            <a:r>
              <a:rPr lang="en-US" sz="2400" u="sng" dirty="0" smtClean="0">
                <a:latin typeface="Arial" panose="020B0604020202020204" pitchFamily="34" charset="0"/>
                <a:cs typeface="Arial" panose="020B0604020202020204" pitchFamily="34" charset="0"/>
              </a:rPr>
              <a:t>by someone </a:t>
            </a:r>
            <a:r>
              <a:rPr lang="en-US" sz="2400" dirty="0" smtClean="0">
                <a:latin typeface="Arial" panose="020B0604020202020204" pitchFamily="34" charset="0"/>
                <a:cs typeface="Arial" panose="020B0604020202020204" pitchFamily="34" charset="0"/>
              </a:rPr>
              <a:t>other than the Cardholder</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Cardholers</a:t>
            </a:r>
            <a:r>
              <a:rPr lang="en-US" sz="2400" dirty="0" smtClean="0">
                <a:latin typeface="Arial" panose="020B0604020202020204" pitchFamily="34" charset="0"/>
                <a:cs typeface="Arial" panose="020B0604020202020204" pitchFamily="34" charset="0"/>
              </a:rPr>
              <a:t> </a:t>
            </a:r>
            <a:r>
              <a:rPr lang="en-US" sz="2400" u="sng" dirty="0" smtClean="0">
                <a:latin typeface="Arial" panose="020B0604020202020204" pitchFamily="34" charset="0"/>
                <a:cs typeface="Arial" panose="020B0604020202020204" pitchFamily="34" charset="0"/>
              </a:rPr>
              <a:t>returning merchandise </a:t>
            </a:r>
            <a:r>
              <a:rPr lang="en-US" sz="2400" dirty="0" smtClean="0">
                <a:latin typeface="Arial" panose="020B0604020202020204" pitchFamily="34" charset="0"/>
                <a:cs typeface="Arial" panose="020B0604020202020204" pitchFamily="34" charset="0"/>
              </a:rPr>
              <a:t>to merchants for store credit vouchers instead of having credits issued back to their GPC accounts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83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PURCHASE OF COINS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68</a:t>
            </a:fld>
            <a:endParaRPr lang="en-US" dirty="0"/>
          </a:p>
        </p:txBody>
      </p:sp>
      <p:sp>
        <p:nvSpPr>
          <p:cNvPr id="5" name="Content Placeholder 2"/>
          <p:cNvSpPr txBox="1">
            <a:spLocks/>
          </p:cNvSpPr>
          <p:nvPr/>
        </p:nvSpPr>
        <p:spPr>
          <a:xfrm>
            <a:off x="994876" y="993321"/>
            <a:ext cx="7639050" cy="507586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Three Policy Letters on our website </a:t>
            </a:r>
          </a:p>
          <a:p>
            <a:pPr lvl="1"/>
            <a:r>
              <a:rPr lang="en-US" sz="2400" dirty="0" smtClean="0">
                <a:latin typeface="Arial" panose="020B0604020202020204" pitchFamily="34" charset="0"/>
                <a:cs typeface="Arial" panose="020B0604020202020204" pitchFamily="34" charset="0"/>
              </a:rPr>
              <a:t>TRADOC</a:t>
            </a:r>
          </a:p>
          <a:p>
            <a:pPr lvl="1"/>
            <a:r>
              <a:rPr lang="en-US" sz="2400" dirty="0" smtClean="0">
                <a:latin typeface="Arial" panose="020B0604020202020204" pitchFamily="34" charset="0"/>
                <a:cs typeface="Arial" panose="020B0604020202020204" pitchFamily="34" charset="0"/>
              </a:rPr>
              <a:t>FORSCOM</a:t>
            </a:r>
          </a:p>
          <a:p>
            <a:pPr lvl="1"/>
            <a:r>
              <a:rPr lang="en-US" sz="2400" dirty="0" smtClean="0">
                <a:latin typeface="Arial" panose="020B0604020202020204" pitchFamily="34" charset="0"/>
                <a:cs typeface="Arial" panose="020B0604020202020204" pitchFamily="34" charset="0"/>
              </a:rPr>
              <a:t>HQDA</a:t>
            </a:r>
          </a:p>
          <a:p>
            <a:pPr marL="457200" lvl="1"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Each letter has guidelines for WHO needs to authorize the purchase (next slide)</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Everyone has a $5K / FY limit</a:t>
            </a:r>
          </a:p>
          <a:p>
            <a:pPr lvl="1"/>
            <a:r>
              <a:rPr lang="en-US" sz="2400" dirty="0" smtClean="0">
                <a:latin typeface="Arial" panose="020B0604020202020204" pitchFamily="34" charset="0"/>
                <a:cs typeface="Arial" panose="020B0604020202020204" pitchFamily="34" charset="0"/>
              </a:rPr>
              <a:t>Contact your RM so they track your spending</a:t>
            </a:r>
          </a:p>
        </p:txBody>
      </p:sp>
    </p:spTree>
    <p:extLst>
      <p:ext uri="{BB962C8B-B14F-4D97-AF65-F5344CB8AC3E}">
        <p14:creationId xmlns:p14="http://schemas.microsoft.com/office/powerpoint/2010/main" val="1908407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PURCHASE OF COINS (CONT’D)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69</a:t>
            </a:fld>
            <a:endParaRPr lang="en-US" dirty="0"/>
          </a:p>
        </p:txBody>
      </p:sp>
      <p:sp>
        <p:nvSpPr>
          <p:cNvPr id="5" name="Content Placeholder 2"/>
          <p:cNvSpPr txBox="1">
            <a:spLocks/>
          </p:cNvSpPr>
          <p:nvPr/>
        </p:nvSpPr>
        <p:spPr>
          <a:xfrm>
            <a:off x="685800" y="1134836"/>
            <a:ext cx="8001000" cy="54945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TRADOC</a:t>
            </a:r>
          </a:p>
          <a:p>
            <a:pPr lvl="1"/>
            <a:r>
              <a:rPr lang="en-US" sz="2400" dirty="0" smtClean="0">
                <a:latin typeface="Arial" panose="020B0604020202020204" pitchFamily="34" charset="0"/>
                <a:cs typeface="Arial" panose="020B0604020202020204" pitchFamily="34" charset="0"/>
              </a:rPr>
              <a:t>Field Grade Officer must approve the purchase in writing </a:t>
            </a:r>
          </a:p>
          <a:p>
            <a:pPr marL="457200" lvl="1"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FORSCOM</a:t>
            </a:r>
          </a:p>
          <a:p>
            <a:pPr lvl="1"/>
            <a:r>
              <a:rPr lang="en-US" sz="2400" dirty="0" smtClean="0">
                <a:latin typeface="Arial" panose="020B0604020202020204" pitchFamily="34" charset="0"/>
                <a:cs typeface="Arial" panose="020B0604020202020204" pitchFamily="34" charset="0"/>
              </a:rPr>
              <a:t>BN level commanders and above must approve the purchase in writing </a:t>
            </a:r>
          </a:p>
          <a:p>
            <a:pPr marL="457200" lvl="1"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HQ DA</a:t>
            </a:r>
          </a:p>
          <a:p>
            <a:pPr lvl="1"/>
            <a:r>
              <a:rPr lang="en-US" sz="2400" dirty="0" smtClean="0">
                <a:latin typeface="Arial" panose="020B0604020202020204" pitchFamily="34" charset="0"/>
                <a:cs typeface="Arial" panose="020B0604020202020204" pitchFamily="34" charset="0"/>
              </a:rPr>
              <a:t>GS-15, O-6 or higher must approve the purchase in writing</a:t>
            </a:r>
          </a:p>
        </p:txBody>
      </p:sp>
    </p:spTree>
    <p:extLst>
      <p:ext uri="{BB962C8B-B14F-4D97-AF65-F5344CB8AC3E}">
        <p14:creationId xmlns:p14="http://schemas.microsoft.com/office/powerpoint/2010/main" val="999500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C3F5D-9F0A-4D26-898B-10DC4C85EEE6}" type="slidenum">
              <a:rPr lang="en-US" smtClean="0"/>
              <a:t>7</a:t>
            </a:fld>
            <a:endParaRPr lang="en-US" dirty="0"/>
          </a:p>
        </p:txBody>
      </p:sp>
      <p:sp>
        <p:nvSpPr>
          <p:cNvPr id="6" name="Content Placeholder 5"/>
          <p:cNvSpPr>
            <a:spLocks noGrp="1"/>
          </p:cNvSpPr>
          <p:nvPr>
            <p:ph idx="1"/>
          </p:nvPr>
        </p:nvSpPr>
        <p:spPr>
          <a:xfrm>
            <a:off x="836761" y="584166"/>
            <a:ext cx="8091198" cy="6471515"/>
          </a:xfrm>
          <a:prstGeom prst="rect">
            <a:avLst/>
          </a:prstGeom>
        </p:spPr>
        <p:txBody>
          <a:bodyPr wrap="square">
            <a:spAutoFit/>
          </a:bodyPr>
          <a:lstStyle/>
          <a:p>
            <a:pPr marL="0" indent="0">
              <a:buNone/>
            </a:pPr>
            <a:r>
              <a:rPr lang="en-US" sz="2000" b="0" dirty="0" smtClean="0"/>
              <a:t>Prior to attending this GPC Class you should complete the following training:</a:t>
            </a:r>
            <a:endParaRPr lang="en-US" sz="2000" b="0" dirty="0"/>
          </a:p>
          <a:p>
            <a:pPr lvl="1">
              <a:buNone/>
            </a:pPr>
            <a:r>
              <a:rPr lang="en-US" sz="1600" dirty="0" smtClean="0">
                <a:solidFill>
                  <a:srgbClr val="FF0000"/>
                </a:solidFill>
              </a:rPr>
              <a:t>Billing Officials</a:t>
            </a:r>
            <a:r>
              <a:rPr lang="en-US" sz="1600" b="1" dirty="0" smtClean="0"/>
              <a:t> </a:t>
            </a:r>
            <a:r>
              <a:rPr lang="en-US" sz="1600" b="1" dirty="0" smtClean="0">
                <a:solidFill>
                  <a:srgbClr val="FF0000"/>
                </a:solidFill>
              </a:rPr>
              <a:t>–</a:t>
            </a:r>
            <a:r>
              <a:rPr lang="en-US" sz="1600" b="1" dirty="0" smtClean="0"/>
              <a:t> </a:t>
            </a:r>
            <a:endParaRPr lang="en-US" sz="1600" dirty="0" smtClean="0"/>
          </a:p>
          <a:p>
            <a:pPr lvl="1">
              <a:buNone/>
            </a:pPr>
            <a:r>
              <a:rPr lang="en-US" sz="1600" b="1" dirty="0" smtClean="0"/>
              <a:t>  6 </a:t>
            </a:r>
            <a:r>
              <a:rPr lang="en-US" sz="1600" b="1" dirty="0"/>
              <a:t>DAU </a:t>
            </a:r>
            <a:r>
              <a:rPr lang="en-US" sz="1600" b="1" dirty="0" smtClean="0"/>
              <a:t>courses: </a:t>
            </a:r>
            <a:r>
              <a:rPr lang="en-US" sz="1600" dirty="0" smtClean="0">
                <a:hlinkClick r:id="rId2"/>
              </a:rPr>
              <a:t>http</a:t>
            </a:r>
            <a:r>
              <a:rPr lang="en-US" sz="1600" dirty="0">
                <a:hlinkClick r:id="rId2"/>
              </a:rPr>
              <a:t>://</a:t>
            </a:r>
            <a:r>
              <a:rPr lang="en-US" sz="1600" dirty="0" smtClean="0">
                <a:hlinkClick r:id="rId2"/>
              </a:rPr>
              <a:t>www.dau.mil/default.aspx</a:t>
            </a:r>
            <a:endParaRPr lang="en-US" sz="1600" dirty="0" smtClean="0"/>
          </a:p>
          <a:p>
            <a:pPr marL="800100" lvl="1" indent="-342900"/>
            <a:r>
              <a:rPr lang="en-US" sz="1600" dirty="0" smtClean="0"/>
              <a:t>CLG 001 (GPC); Initial / Refresher Every 2 Years</a:t>
            </a:r>
          </a:p>
          <a:p>
            <a:pPr marL="800100" lvl="1" indent="-342900"/>
            <a:r>
              <a:rPr lang="en-US" sz="1600" dirty="0" smtClean="0"/>
              <a:t>CLM 003 (Ethics); Initial / Annually</a:t>
            </a:r>
          </a:p>
          <a:p>
            <a:pPr marL="800100" lvl="1" indent="-342900"/>
            <a:r>
              <a:rPr lang="en-US" sz="1600" dirty="0" smtClean="0"/>
              <a:t>CLG 005 (PCOLS); Initial</a:t>
            </a:r>
          </a:p>
          <a:p>
            <a:pPr marL="800100" lvl="1" indent="-342900"/>
            <a:r>
              <a:rPr lang="en-US" sz="1600" dirty="0" smtClean="0"/>
              <a:t>CLG 006 (COL); Initial / Annually</a:t>
            </a:r>
          </a:p>
          <a:p>
            <a:pPr marL="800100" lvl="1" indent="-342900"/>
            <a:r>
              <a:rPr lang="en-US" sz="1600" dirty="0" smtClean="0"/>
              <a:t>CLM 023 (Ability One); Initial</a:t>
            </a:r>
          </a:p>
          <a:p>
            <a:pPr marL="800100" lvl="1" indent="-342900"/>
            <a:r>
              <a:rPr lang="en-US" sz="1600" dirty="0" smtClean="0"/>
              <a:t>CLC 046 (Green Procurement); Initial</a:t>
            </a:r>
          </a:p>
          <a:p>
            <a:pPr marL="457200" lvl="1" indent="0">
              <a:buNone/>
            </a:pPr>
            <a:r>
              <a:rPr lang="en-US" sz="1600" b="1" dirty="0" smtClean="0"/>
              <a:t>Access </a:t>
            </a:r>
            <a:r>
              <a:rPr lang="en-US" sz="1600" b="1" dirty="0"/>
              <a:t>Online Web Based Training</a:t>
            </a:r>
            <a:r>
              <a:rPr lang="en-US" sz="1600" dirty="0"/>
              <a:t>: </a:t>
            </a:r>
            <a:r>
              <a:rPr lang="en-US" sz="1600" dirty="0" smtClean="0">
                <a:hlinkClick r:id="rId3"/>
              </a:rPr>
              <a:t>https</a:t>
            </a:r>
            <a:r>
              <a:rPr lang="en-US" sz="1600" dirty="0">
                <a:hlinkClick r:id="rId3"/>
              </a:rPr>
              <a:t>://wbt.access.usbank.com</a:t>
            </a:r>
            <a:r>
              <a:rPr lang="en-US" sz="1600" dirty="0"/>
              <a:t> </a:t>
            </a:r>
            <a:endParaRPr lang="en-US" sz="1600" dirty="0" smtClean="0"/>
          </a:p>
          <a:p>
            <a:pPr marL="742950" lvl="1" indent="-285750"/>
            <a:r>
              <a:rPr lang="en-US" sz="1600" dirty="0" smtClean="0"/>
              <a:t>User Profiles</a:t>
            </a:r>
          </a:p>
          <a:p>
            <a:pPr marL="742950" lvl="1" indent="-285750"/>
            <a:r>
              <a:rPr lang="en-US" sz="1600" dirty="0" smtClean="0"/>
              <a:t>Managing and Card Account Lists</a:t>
            </a:r>
          </a:p>
          <a:p>
            <a:pPr marL="742950" lvl="1" indent="-285750"/>
            <a:r>
              <a:rPr lang="en-US" sz="1600" dirty="0" smtClean="0"/>
              <a:t>My Personal Information</a:t>
            </a:r>
          </a:p>
          <a:p>
            <a:pPr marL="742950" lvl="1" indent="-285750"/>
            <a:r>
              <a:rPr lang="en-US" sz="1600" dirty="0" smtClean="0"/>
              <a:t>Navigation Basics</a:t>
            </a:r>
          </a:p>
          <a:p>
            <a:pPr marL="742950" lvl="1" indent="-285750"/>
            <a:r>
              <a:rPr lang="en-US" sz="1600" dirty="0" smtClean="0"/>
              <a:t>View Statements</a:t>
            </a:r>
          </a:p>
          <a:p>
            <a:pPr marL="742950" lvl="1" indent="-285750"/>
            <a:r>
              <a:rPr lang="en-US" sz="1600" dirty="0" smtClean="0"/>
              <a:t>Account Approval Process</a:t>
            </a:r>
          </a:p>
          <a:p>
            <a:pPr marL="742950" lvl="1" indent="-285750"/>
            <a:r>
              <a:rPr lang="en-US" sz="1600" dirty="0" smtClean="0"/>
              <a:t>Transaction Management</a:t>
            </a:r>
          </a:p>
          <a:p>
            <a:pPr marL="742950" lvl="1" indent="-285750"/>
            <a:r>
              <a:rPr lang="en-US" sz="1600" dirty="0" smtClean="0"/>
              <a:t>Transaction Approval Process</a:t>
            </a:r>
          </a:p>
          <a:p>
            <a:pPr marL="742950" lvl="1" indent="-285750"/>
            <a:r>
              <a:rPr lang="en-US" sz="1600" dirty="0" smtClean="0"/>
              <a:t>Order Management</a:t>
            </a:r>
          </a:p>
          <a:p>
            <a:pPr marL="742950" lvl="1" indent="-285750"/>
            <a:r>
              <a:rPr lang="en-US" sz="1600" dirty="0" smtClean="0"/>
              <a:t>Order Management Setup</a:t>
            </a:r>
          </a:p>
          <a:p>
            <a:pPr marL="457200" lvl="1" indent="0">
              <a:buNone/>
            </a:pPr>
            <a:endParaRPr lang="en-US" dirty="0"/>
          </a:p>
        </p:txBody>
      </p:sp>
      <p:sp>
        <p:nvSpPr>
          <p:cNvPr id="12" name="Title 11"/>
          <p:cNvSpPr>
            <a:spLocks noGrp="1"/>
          </p:cNvSpPr>
          <p:nvPr>
            <p:ph type="title"/>
          </p:nvPr>
        </p:nvSpPr>
        <p:spPr>
          <a:xfrm>
            <a:off x="836761" y="104035"/>
            <a:ext cx="7955280" cy="480131"/>
          </a:xfrm>
          <a:prstGeom prst="rect">
            <a:avLst/>
          </a:prstGeom>
        </p:spPr>
        <p:txBody>
          <a:bodyPr wrap="square">
            <a:spAutoFit/>
          </a:bodyPr>
          <a:lstStyle/>
          <a:p>
            <a:pPr algn="ctr"/>
            <a:r>
              <a:rPr lang="en-US" sz="2800" b="1" cap="all" dirty="0" smtClean="0">
                <a:latin typeface="Arial" panose="020B0604020202020204" pitchFamily="34" charset="0"/>
                <a:cs typeface="Arial" panose="020B0604020202020204" pitchFamily="34" charset="0"/>
              </a:rPr>
              <a:t>Pre-Requisites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011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PURCHASE OF FURNITURE</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70</a:t>
            </a:fld>
            <a:endParaRPr lang="en-US" dirty="0"/>
          </a:p>
        </p:txBody>
      </p:sp>
      <p:sp>
        <p:nvSpPr>
          <p:cNvPr id="5" name="Content Placeholder 2"/>
          <p:cNvSpPr txBox="1">
            <a:spLocks/>
          </p:cNvSpPr>
          <p:nvPr/>
        </p:nvSpPr>
        <p:spPr>
          <a:xfrm>
            <a:off x="923438" y="852927"/>
            <a:ext cx="7781925" cy="53340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UNICOR – Federal Prisons</a:t>
            </a:r>
          </a:p>
          <a:p>
            <a:pPr lvl="1"/>
            <a:r>
              <a:rPr lang="en-US" sz="2400" dirty="0" smtClean="0">
                <a:latin typeface="Arial" panose="020B0604020202020204" pitchFamily="34" charset="0"/>
                <a:cs typeface="Arial" panose="020B0604020202020204" pitchFamily="34" charset="0"/>
                <a:hlinkClick r:id="rId2"/>
              </a:rPr>
              <a:t>www.unicor.gov</a:t>
            </a:r>
            <a:r>
              <a:rPr lang="en-US" sz="2400" dirty="0" smtClean="0">
                <a:latin typeface="Arial" panose="020B0604020202020204" pitchFamily="34" charset="0"/>
                <a:cs typeface="Arial" panose="020B0604020202020204" pitchFamily="34" charset="0"/>
              </a:rPr>
              <a:t> </a:t>
            </a:r>
          </a:p>
          <a:p>
            <a:pPr marL="457200" lvl="1"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If your total will be less than $3,500</a:t>
            </a:r>
          </a:p>
          <a:p>
            <a:pPr lvl="1"/>
            <a:r>
              <a:rPr lang="en-US" sz="2400" dirty="0" smtClean="0">
                <a:latin typeface="Arial" panose="020B0604020202020204" pitchFamily="34" charset="0"/>
                <a:cs typeface="Arial" panose="020B0604020202020204" pitchFamily="34" charset="0"/>
              </a:rPr>
              <a:t>You must document that you have </a:t>
            </a:r>
            <a:r>
              <a:rPr lang="en-US" sz="2400" u="sng" dirty="0" smtClean="0">
                <a:latin typeface="Arial" panose="020B0604020202020204" pitchFamily="34" charset="0"/>
                <a:cs typeface="Arial" panose="020B0604020202020204" pitchFamily="34" charset="0"/>
              </a:rPr>
              <a:t>compared</a:t>
            </a:r>
            <a:r>
              <a:rPr lang="en-US" sz="2400" dirty="0" smtClean="0">
                <a:latin typeface="Arial" panose="020B0604020202020204" pitchFamily="34" charset="0"/>
                <a:cs typeface="Arial" panose="020B0604020202020204" pitchFamily="34" charset="0"/>
              </a:rPr>
              <a:t> to UNICOR</a:t>
            </a:r>
          </a:p>
          <a:p>
            <a:pPr marL="457200" lvl="1"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If your total will exceed $3,500</a:t>
            </a:r>
          </a:p>
          <a:p>
            <a:pPr lvl="1"/>
            <a:r>
              <a:rPr lang="en-US" sz="2400" dirty="0" smtClean="0">
                <a:latin typeface="Arial" panose="020B0604020202020204" pitchFamily="34" charset="0"/>
                <a:cs typeface="Arial" panose="020B0604020202020204" pitchFamily="34" charset="0"/>
              </a:rPr>
              <a:t>You must </a:t>
            </a:r>
            <a:r>
              <a:rPr lang="en-US" sz="2400" u="sng" dirty="0" smtClean="0">
                <a:latin typeface="Arial" panose="020B0604020202020204" pitchFamily="34" charset="0"/>
                <a:cs typeface="Arial" panose="020B0604020202020204" pitchFamily="34" charset="0"/>
              </a:rPr>
              <a:t>purchase</a:t>
            </a:r>
            <a:r>
              <a:rPr lang="en-US" sz="2400" dirty="0" smtClean="0">
                <a:latin typeface="Arial" panose="020B0604020202020204" pitchFamily="34" charset="0"/>
                <a:cs typeface="Arial" panose="020B0604020202020204" pitchFamily="34" charset="0"/>
              </a:rPr>
              <a:t> from UNICOR</a:t>
            </a:r>
          </a:p>
          <a:p>
            <a:pPr lvl="1"/>
            <a:r>
              <a:rPr lang="en-US" sz="2400" dirty="0" smtClean="0">
                <a:latin typeface="Arial" panose="020B0604020202020204" pitchFamily="34" charset="0"/>
                <a:cs typeface="Arial" panose="020B0604020202020204" pitchFamily="34" charset="0"/>
              </a:rPr>
              <a:t>A statement of non-availability can be requested</a:t>
            </a:r>
          </a:p>
          <a:p>
            <a:pPr lvl="2"/>
            <a:r>
              <a:rPr lang="en-US" dirty="0" smtClean="0">
                <a:latin typeface="Arial" panose="020B0604020202020204" pitchFamily="34" charset="0"/>
                <a:cs typeface="Arial" panose="020B0604020202020204" pitchFamily="34" charset="0"/>
              </a:rPr>
              <a:t>Must </a:t>
            </a:r>
            <a:r>
              <a:rPr lang="en-US" u="sng" dirty="0" smtClean="0">
                <a:latin typeface="Arial" panose="020B0604020202020204" pitchFamily="34" charset="0"/>
                <a:cs typeface="Arial" panose="020B0604020202020204" pitchFamily="34" charset="0"/>
              </a:rPr>
              <a:t>buy through Simplified Acquisition Threshold (SAT) Supply Procurement Program (S2P2)</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136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F</a:t>
            </a:r>
            <a:r>
              <a:rPr lang="en-US" dirty="0" smtClean="0"/>
              <a:t>UNCTIONAL MANAGERS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71</a:t>
            </a:fld>
            <a:endParaRPr lang="en-US" dirty="0"/>
          </a:p>
        </p:txBody>
      </p:sp>
      <p:sp>
        <p:nvSpPr>
          <p:cNvPr id="5" name="Rectangle 3"/>
          <p:cNvSpPr txBox="1">
            <a:spLocks noChangeArrowheads="1"/>
          </p:cNvSpPr>
          <p:nvPr/>
        </p:nvSpPr>
        <p:spPr>
          <a:xfrm>
            <a:off x="981541" y="1160025"/>
            <a:ext cx="7810500" cy="523125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latin typeface="Arial" panose="020B0604020202020204" pitchFamily="34" charset="0"/>
                <a:cs typeface="Arial" panose="020B0604020202020204" pitchFamily="34" charset="0"/>
              </a:rPr>
              <a:t>DRM  545-2627/3917/1713</a:t>
            </a:r>
          </a:p>
          <a:p>
            <a:pPr marL="0" indent="0">
              <a:buFont typeface="Arial" pitchFamily="34" charset="0"/>
              <a:buNone/>
            </a:pPr>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SJA  545-4448 </a:t>
            </a:r>
          </a:p>
          <a:p>
            <a:pPr marL="0" indent="0">
              <a:buFont typeface="Arial" pitchFamily="34" charset="0"/>
              <a:buNone/>
            </a:pPr>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MACH Class VIII Items (762) 408-1006</a:t>
            </a:r>
          </a:p>
          <a:p>
            <a:pPr marL="0" indent="0">
              <a:buFont typeface="Arial" pitchFamily="34" charset="0"/>
              <a:buNone/>
            </a:pPr>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NEC 545-5965/7325/1267/1886</a:t>
            </a:r>
          </a:p>
          <a:p>
            <a:pPr marL="0" indent="0">
              <a:buFont typeface="Arial" pitchFamily="34" charset="0"/>
              <a:buNone/>
            </a:pPr>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G6 (MCOE Units) 545-6913/9731/4936</a:t>
            </a:r>
          </a:p>
          <a:p>
            <a:pPr marL="0" indent="0">
              <a:buFont typeface="Arial" pitchFamily="34" charset="0"/>
              <a:buNone/>
            </a:pPr>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Training Support Center (TSC) 545-6162</a:t>
            </a:r>
          </a:p>
          <a:p>
            <a:pPr marL="0" indent="0">
              <a:buFont typeface="Arial" pitchFamily="34" charset="0"/>
              <a:buNone/>
            </a:pPr>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Defense Printing (DAPS) 545-4967/7164</a:t>
            </a:r>
          </a:p>
          <a:p>
            <a:endParaRPr lang="en-US" dirty="0" smtClean="0"/>
          </a:p>
        </p:txBody>
      </p:sp>
    </p:spTree>
    <p:extLst>
      <p:ext uri="{BB962C8B-B14F-4D97-AF65-F5344CB8AC3E}">
        <p14:creationId xmlns:p14="http://schemas.microsoft.com/office/powerpoint/2010/main" val="1338285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FUNCTIONAL MANAGERS (CONT’D)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72</a:t>
            </a:fld>
            <a:endParaRPr lang="en-US" dirty="0"/>
          </a:p>
        </p:txBody>
      </p:sp>
      <p:sp>
        <p:nvSpPr>
          <p:cNvPr id="5" name="Rectangle 3"/>
          <p:cNvSpPr txBox="1">
            <a:spLocks noChangeArrowheads="1"/>
          </p:cNvSpPr>
          <p:nvPr/>
        </p:nvSpPr>
        <p:spPr>
          <a:xfrm>
            <a:off x="991066" y="748015"/>
            <a:ext cx="7800975" cy="432901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Transportation (DoT)  545-2354/4788</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LRC-Supply  545-1250</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DPW Work Coordination  545-3506</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DPW Building Materials  545-3506</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DPW Environmental  545-9537/0276</a:t>
            </a:r>
          </a:p>
        </p:txBody>
      </p:sp>
    </p:spTree>
    <p:extLst>
      <p:ext uri="{BB962C8B-B14F-4D97-AF65-F5344CB8AC3E}">
        <p14:creationId xmlns:p14="http://schemas.microsoft.com/office/powerpoint/2010/main" val="3836296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24" y="96645"/>
            <a:ext cx="8264217" cy="480131"/>
          </a:xfrm>
        </p:spPr>
        <p:txBody>
          <a:bodyPr/>
          <a:lstStyle/>
          <a:p>
            <a:r>
              <a:rPr lang="en-US" dirty="0" err="1" smtClean="0"/>
              <a:t>MCoE</a:t>
            </a:r>
            <a:r>
              <a:rPr lang="en-US" dirty="0" smtClean="0"/>
              <a:t> G-6/IMCOM/NEC APPROVAL PROCESS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73</a:t>
            </a:fld>
            <a:endParaRPr lang="en-US" dirty="0"/>
          </a:p>
        </p:txBody>
      </p:sp>
      <p:sp>
        <p:nvSpPr>
          <p:cNvPr id="5" name="Rectangle 3"/>
          <p:cNvSpPr txBox="1">
            <a:spLocks noChangeArrowheads="1"/>
          </p:cNvSpPr>
          <p:nvPr/>
        </p:nvSpPr>
        <p:spPr>
          <a:xfrm>
            <a:off x="923925" y="1049111"/>
            <a:ext cx="8058150" cy="4523014"/>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Unit/Activity Information Management Officer (IMO) or Telephone Control Officer (TCO) Requests Approval </a:t>
            </a:r>
          </a:p>
          <a:p>
            <a:pPr marL="0" indent="0">
              <a:buNone/>
            </a:pPr>
            <a:endParaRPr lang="en-US" sz="2600" dirty="0" smtClean="0">
              <a:latin typeface="Arial" panose="020B0604020202020204" pitchFamily="34" charset="0"/>
              <a:cs typeface="Arial" panose="020B0604020202020204" pitchFamily="34" charset="0"/>
            </a:endParaRPr>
          </a:p>
          <a:p>
            <a:pPr lvl="1"/>
            <a:r>
              <a:rPr lang="en-US" sz="2400" dirty="0" err="1" smtClean="0">
                <a:latin typeface="Arial" panose="020B0604020202020204" pitchFamily="34" charset="0"/>
                <a:cs typeface="Arial" panose="020B0604020202020204" pitchFamily="34" charset="0"/>
              </a:rPr>
              <a:t>MCoE</a:t>
            </a:r>
            <a:r>
              <a:rPr lang="en-US" sz="2400" dirty="0" smtClean="0">
                <a:latin typeface="Arial" panose="020B0604020202020204" pitchFamily="34" charset="0"/>
                <a:cs typeface="Arial" panose="020B0604020202020204" pitchFamily="34" charset="0"/>
              </a:rPr>
              <a:t> units forward requests to </a:t>
            </a:r>
          </a:p>
          <a:p>
            <a:pPr lvl="1">
              <a:buFont typeface="Arial" pitchFamily="34" charset="0"/>
              <a:buNone/>
            </a:pPr>
            <a:r>
              <a:rPr lang="en-US" sz="2400" dirty="0" smtClean="0">
                <a:latin typeface="Arial" panose="020B0604020202020204" pitchFamily="34" charset="0"/>
                <a:cs typeface="Arial" panose="020B0604020202020204" pitchFamily="34" charset="0"/>
                <a:hlinkClick r:id="rId2"/>
              </a:rPr>
              <a:t>usarmy.benning.mcoe.mbx.g6-planning-support@mail.mil</a:t>
            </a:r>
            <a:endParaRPr lang="en-US" sz="2400" dirty="0" smtClean="0">
              <a:latin typeface="Arial" panose="020B0604020202020204" pitchFamily="34" charset="0"/>
              <a:cs typeface="Arial" panose="020B0604020202020204" pitchFamily="34" charset="0"/>
            </a:endParaRPr>
          </a:p>
          <a:p>
            <a:pPr lvl="1">
              <a:buFont typeface="Arial" pitchFamily="34" charset="0"/>
              <a:buNone/>
            </a:pP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IMCOM units forward requests to </a:t>
            </a:r>
          </a:p>
          <a:p>
            <a:pPr lvl="1">
              <a:buFont typeface="Arial" pitchFamily="34" charset="0"/>
              <a:buNone/>
            </a:pPr>
            <a:r>
              <a:rPr lang="en-US" sz="2400" dirty="0" smtClean="0">
                <a:latin typeface="Arial" panose="020B0604020202020204" pitchFamily="34" charset="0"/>
                <a:cs typeface="Arial" panose="020B0604020202020204" pitchFamily="34" charset="0"/>
                <a:hlinkClick r:id="rId3"/>
              </a:rPr>
              <a:t>usarmy.benning.imcom.mbx.g6-planning-support@mail.mil</a:t>
            </a:r>
            <a:r>
              <a:rPr lang="en-US" sz="2400" dirty="0" smtClean="0">
                <a:latin typeface="Arial" panose="020B0604020202020204" pitchFamily="34" charset="0"/>
                <a:cs typeface="Arial" panose="020B0604020202020204" pitchFamily="34" charset="0"/>
              </a:rPr>
              <a:t> </a:t>
            </a:r>
          </a:p>
          <a:p>
            <a:pPr lvl="1">
              <a:buFont typeface="Arial" pitchFamily="34" charset="0"/>
              <a:buNone/>
            </a:pP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Tenant units forward requests to </a:t>
            </a:r>
          </a:p>
          <a:p>
            <a:pPr marL="457200" lvl="1" indent="0">
              <a:buNone/>
            </a:pPr>
            <a:r>
              <a:rPr lang="en-US" sz="2400" dirty="0" smtClean="0">
                <a:latin typeface="Arial" panose="020B0604020202020204" pitchFamily="34" charset="0"/>
                <a:cs typeface="Arial" panose="020B0604020202020204" pitchFamily="34" charset="0"/>
                <a:hlinkClick r:id="rId4"/>
              </a:rPr>
              <a:t>ronald.w.nash2.civ@mail.mil</a:t>
            </a:r>
            <a:endParaRPr lang="en-US" sz="2400" dirty="0" smtClean="0">
              <a:latin typeface="Arial" panose="020B0604020202020204" pitchFamily="34" charset="0"/>
              <a:cs typeface="Arial" panose="020B0604020202020204" pitchFamily="34" charset="0"/>
            </a:endParaRPr>
          </a:p>
          <a:p>
            <a:pPr marL="457200" lvl="1" indent="0">
              <a:buNone/>
            </a:pPr>
            <a:endParaRPr lang="en-US" sz="2400" dirty="0" smtClean="0"/>
          </a:p>
        </p:txBody>
      </p:sp>
    </p:spTree>
    <p:extLst>
      <p:ext uri="{BB962C8B-B14F-4D97-AF65-F5344CB8AC3E}">
        <p14:creationId xmlns:p14="http://schemas.microsoft.com/office/powerpoint/2010/main" val="3232961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1" y="66907"/>
            <a:ext cx="7955280" cy="590931"/>
          </a:xfrm>
        </p:spPr>
        <p:txBody>
          <a:bodyPr/>
          <a:lstStyle/>
          <a:p>
            <a:r>
              <a:rPr lang="en-US" sz="1800" dirty="0" smtClean="0"/>
              <a:t>CHESS: COMPUTER HARDWARE ENTERPRISE SOFTWARE AND SOLUTION</a:t>
            </a:r>
            <a:endParaRPr lang="en-US" sz="1800" dirty="0"/>
          </a:p>
        </p:txBody>
      </p:sp>
      <p:sp>
        <p:nvSpPr>
          <p:cNvPr id="4" name="Slide Number Placeholder 3"/>
          <p:cNvSpPr>
            <a:spLocks noGrp="1"/>
          </p:cNvSpPr>
          <p:nvPr>
            <p:ph type="sldNum" sz="quarter" idx="12"/>
          </p:nvPr>
        </p:nvSpPr>
        <p:spPr/>
        <p:txBody>
          <a:bodyPr/>
          <a:lstStyle/>
          <a:p>
            <a:fld id="{1A3C3F5D-9F0A-4D26-898B-10DC4C85EEE6}" type="slidenum">
              <a:rPr lang="en-US" smtClean="0"/>
              <a:t>74</a:t>
            </a:fld>
            <a:endParaRPr lang="en-US" dirty="0"/>
          </a:p>
        </p:txBody>
      </p:sp>
      <p:sp>
        <p:nvSpPr>
          <p:cNvPr id="5" name="Content Placeholder 2"/>
          <p:cNvSpPr txBox="1">
            <a:spLocks/>
          </p:cNvSpPr>
          <p:nvPr/>
        </p:nvSpPr>
        <p:spPr>
          <a:xfrm>
            <a:off x="947251" y="1011044"/>
            <a:ext cx="7734300" cy="455297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IAW AFARS 5139.101(S-90)(a), CHESS is the Army’s mandatory source for commercial IT hardware and software purchases</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Any purchase made outside of the CHESS contracts requires a statement of non-availability</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 CHESS statement of non-availability does </a:t>
            </a:r>
            <a:r>
              <a:rPr lang="en-US" sz="2400" dirty="0" smtClean="0">
                <a:solidFill>
                  <a:srgbClr val="FF0000"/>
                </a:solidFill>
                <a:latin typeface="Arial" panose="020B0604020202020204" pitchFamily="34" charset="0"/>
                <a:cs typeface="Arial" panose="020B0604020202020204" pitchFamily="34" charset="0"/>
              </a:rPr>
              <a:t>not</a:t>
            </a:r>
            <a:r>
              <a:rPr lang="en-US" sz="2400" dirty="0" smtClean="0">
                <a:latin typeface="Arial" panose="020B0604020202020204" pitchFamily="34" charset="0"/>
                <a:cs typeface="Arial" panose="020B0604020202020204" pitchFamily="34" charset="0"/>
              </a:rPr>
              <a:t> constitute </a:t>
            </a:r>
            <a:r>
              <a:rPr lang="en-US" sz="2400" dirty="0" smtClean="0">
                <a:solidFill>
                  <a:srgbClr val="FF0000"/>
                </a:solidFill>
                <a:latin typeface="Arial" panose="020B0604020202020204" pitchFamily="34" charset="0"/>
                <a:cs typeface="Arial" panose="020B0604020202020204" pitchFamily="34" charset="0"/>
              </a:rPr>
              <a:t>approval to purchase</a:t>
            </a:r>
            <a:r>
              <a:rPr lang="en-US" sz="2400" dirty="0" smtClean="0">
                <a:latin typeface="Arial" panose="020B0604020202020204" pitchFamily="34" charset="0"/>
                <a:cs typeface="Arial" panose="020B0604020202020204" pitchFamily="34" charset="0"/>
              </a:rPr>
              <a:t> any product or </a:t>
            </a:r>
            <a:r>
              <a:rPr lang="en-US" sz="2400" dirty="0" smtClean="0">
                <a:solidFill>
                  <a:srgbClr val="FF0000"/>
                </a:solidFill>
                <a:latin typeface="Arial" panose="020B0604020202020204" pitchFamily="34" charset="0"/>
                <a:cs typeface="Arial" panose="020B0604020202020204" pitchFamily="34" charset="0"/>
              </a:rPr>
              <a:t>deviate</a:t>
            </a:r>
            <a:r>
              <a:rPr lang="en-US" sz="2400" dirty="0" smtClean="0">
                <a:latin typeface="Arial" panose="020B0604020202020204" pitchFamily="34" charset="0"/>
                <a:cs typeface="Arial" panose="020B0604020202020204" pitchFamily="34" charset="0"/>
              </a:rPr>
              <a:t> from any other </a:t>
            </a:r>
            <a:r>
              <a:rPr lang="en-US" sz="2400" dirty="0" smtClean="0">
                <a:solidFill>
                  <a:srgbClr val="FF0000"/>
                </a:solidFill>
                <a:latin typeface="Arial" panose="020B0604020202020204" pitchFamily="34" charset="0"/>
                <a:cs typeface="Arial" panose="020B0604020202020204" pitchFamily="34" charset="0"/>
              </a:rPr>
              <a:t>Army regulation or policy </a:t>
            </a: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097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MCoE</a:t>
            </a:r>
            <a:r>
              <a:rPr lang="en-US" dirty="0" smtClean="0"/>
              <a:t> G-6 APPROVAL PROCESS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75</a:t>
            </a:fld>
            <a:endParaRPr lang="en-US" dirty="0"/>
          </a:p>
        </p:txBody>
      </p:sp>
      <p:sp>
        <p:nvSpPr>
          <p:cNvPr id="5" name="Rectangle 3"/>
          <p:cNvSpPr txBox="1">
            <a:spLocks noChangeArrowheads="1"/>
          </p:cNvSpPr>
          <p:nvPr/>
        </p:nvSpPr>
        <p:spPr>
          <a:xfrm>
            <a:off x="928201" y="1061691"/>
            <a:ext cx="77724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Approval is granted via e-mail to the IMO or TCO</a:t>
            </a:r>
          </a:p>
          <a:p>
            <a:pPr lvl="1"/>
            <a:r>
              <a:rPr lang="en-US" sz="2400" dirty="0" smtClean="0">
                <a:latin typeface="Arial" panose="020B0604020202020204" pitchFamily="34" charset="0"/>
                <a:cs typeface="Arial" panose="020B0604020202020204" pitchFamily="34" charset="0"/>
              </a:rPr>
              <a:t>IMO or TCO send e-mail approval to Cardholder</a:t>
            </a:r>
          </a:p>
          <a:p>
            <a:pPr>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Copies of the </a:t>
            </a:r>
            <a:r>
              <a:rPr lang="en-US" sz="2400" dirty="0" smtClean="0">
                <a:solidFill>
                  <a:srgbClr val="FF0000"/>
                </a:solidFill>
                <a:latin typeface="Arial" panose="020B0604020202020204" pitchFamily="34" charset="0"/>
                <a:cs typeface="Arial" panose="020B0604020202020204" pitchFamily="34" charset="0"/>
              </a:rPr>
              <a:t>approvals</a:t>
            </a:r>
            <a:r>
              <a:rPr lang="en-US" sz="2400" dirty="0" smtClean="0">
                <a:latin typeface="Arial" panose="020B0604020202020204" pitchFamily="34" charset="0"/>
                <a:cs typeface="Arial" panose="020B0604020202020204" pitchFamily="34" charset="0"/>
              </a:rPr>
              <a:t> will be </a:t>
            </a:r>
            <a:r>
              <a:rPr lang="en-US" sz="2400" dirty="0" smtClean="0">
                <a:solidFill>
                  <a:srgbClr val="FF0000"/>
                </a:solidFill>
                <a:latin typeface="Arial" panose="020B0604020202020204" pitchFamily="34" charset="0"/>
                <a:cs typeface="Arial" panose="020B0604020202020204" pitchFamily="34" charset="0"/>
              </a:rPr>
              <a:t>maintained</a:t>
            </a:r>
            <a:r>
              <a:rPr lang="en-US" sz="2400" dirty="0" smtClean="0">
                <a:latin typeface="Arial" panose="020B0604020202020204" pitchFamily="34" charset="0"/>
                <a:cs typeface="Arial" panose="020B0604020202020204" pitchFamily="34" charset="0"/>
              </a:rPr>
              <a:t> by the </a:t>
            </a:r>
            <a:r>
              <a:rPr lang="en-US" sz="2400" dirty="0" smtClean="0">
                <a:solidFill>
                  <a:srgbClr val="FF0000"/>
                </a:solidFill>
                <a:latin typeface="Arial" panose="020B0604020202020204" pitchFamily="34" charset="0"/>
                <a:cs typeface="Arial" panose="020B0604020202020204" pitchFamily="34" charset="0"/>
              </a:rPr>
              <a:t>cardholders</a:t>
            </a:r>
            <a:r>
              <a:rPr lang="en-US" sz="2400" dirty="0" smtClean="0">
                <a:latin typeface="Arial" panose="020B0604020202020204" pitchFamily="34" charset="0"/>
                <a:cs typeface="Arial" panose="020B0604020202020204" pitchFamily="34" charset="0"/>
              </a:rPr>
              <a:t> in the purchase files</a:t>
            </a:r>
          </a:p>
          <a:p>
            <a:pPr>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Make sure to have </a:t>
            </a:r>
            <a:r>
              <a:rPr lang="en-US" sz="2400" b="1" u="sng" dirty="0" smtClean="0">
                <a:solidFill>
                  <a:srgbClr val="FF0000"/>
                </a:solidFill>
                <a:latin typeface="Arial" panose="020B0604020202020204" pitchFamily="34" charset="0"/>
                <a:cs typeface="Arial" panose="020B0604020202020204" pitchFamily="34" charset="0"/>
              </a:rPr>
              <a:t>ALL</a:t>
            </a:r>
            <a:r>
              <a:rPr lang="en-US" sz="2400" dirty="0" smtClean="0">
                <a:latin typeface="Arial" panose="020B0604020202020204" pitchFamily="34" charset="0"/>
                <a:cs typeface="Arial" panose="020B0604020202020204" pitchFamily="34" charset="0"/>
              </a:rPr>
              <a:t> the paperwork depending upon the type of item/service being requested</a:t>
            </a:r>
          </a:p>
          <a:p>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663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G6 APPROVALS NEEDED</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76</a:t>
            </a:fld>
            <a:endParaRPr lang="en-US" dirty="0"/>
          </a:p>
        </p:txBody>
      </p:sp>
      <p:sp>
        <p:nvSpPr>
          <p:cNvPr id="5" name="Rectangle 4"/>
          <p:cNvSpPr txBox="1">
            <a:spLocks noChangeArrowheads="1"/>
          </p:cNvSpPr>
          <p:nvPr/>
        </p:nvSpPr>
        <p:spPr>
          <a:xfrm>
            <a:off x="836761" y="1068042"/>
            <a:ext cx="3582839" cy="5285014"/>
          </a:xfrm>
          <a:prstGeom prst="rect">
            <a:avLst/>
          </a:prstGeom>
        </p:spPr>
        <p:txBody>
          <a:bodyPr>
            <a:noAutofit/>
          </a:bodyPr>
          <a:lstStyle/>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S PGothic" pitchFamily="34" charset="-128"/>
                <a:cs typeface="Arial" panose="020B0604020202020204" pitchFamily="34" charset="0"/>
              </a:rPr>
              <a:t>IT Hardware</a:t>
            </a:r>
          </a:p>
          <a:p>
            <a:pPr marL="742950" marR="0" lvl="1" indent="-28575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S PGothic" pitchFamily="34" charset="-128"/>
                <a:cs typeface="Arial" panose="020B0604020202020204" pitchFamily="34" charset="0"/>
              </a:rPr>
              <a:t>Printers </a:t>
            </a:r>
            <a:r>
              <a:rPr kumimoji="0" lang="en-US" sz="2000" i="0" u="none" strike="noStrike" kern="1200" cap="none" spc="0" normalizeH="0" baseline="0" noProof="0" dirty="0" smtClean="0">
                <a:ln>
                  <a:noFill/>
                </a:ln>
                <a:solidFill>
                  <a:srgbClr val="00B050"/>
                </a:solidFill>
                <a:effectLst/>
                <a:uLnTx/>
                <a:uFillTx/>
                <a:latin typeface="Arial" panose="020B0604020202020204" pitchFamily="34" charset="0"/>
                <a:ea typeface="MS PGothic" pitchFamily="34" charset="-128"/>
                <a:cs typeface="Arial" panose="020B0604020202020204" pitchFamily="34" charset="0"/>
              </a:rPr>
              <a:t>(Moratorium)</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S PGothic" pitchFamily="34" charset="-128"/>
                <a:cs typeface="Arial" panose="020B0604020202020204" pitchFamily="34" charset="0"/>
              </a:rPr>
              <a:t>	</a:t>
            </a:r>
          </a:p>
          <a:p>
            <a:pPr marL="742950" marR="0" lvl="1" indent="-28575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S PGothic" pitchFamily="34" charset="-128"/>
                <a:cs typeface="Arial" panose="020B0604020202020204" pitchFamily="34" charset="0"/>
              </a:rPr>
              <a:t>Monitors</a:t>
            </a:r>
          </a:p>
          <a:p>
            <a:pPr marL="742950" marR="0" lvl="1" indent="-28575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S PGothic" pitchFamily="34" charset="-128"/>
                <a:cs typeface="Arial" panose="020B0604020202020204" pitchFamily="34" charset="0"/>
              </a:rPr>
              <a:t>Data Center Like Items (server/hub/switch)</a:t>
            </a:r>
          </a:p>
          <a:p>
            <a:pPr marL="742950" marR="0" lvl="1" indent="-28575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S PGothic" pitchFamily="34" charset="-128"/>
                <a:cs typeface="Arial" panose="020B0604020202020204" pitchFamily="34" charset="0"/>
              </a:rPr>
              <a:t>Hard Drive/Memory</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S PGothic" pitchFamily="34" charset="-128"/>
                <a:cs typeface="Arial" panose="020B0604020202020204" pitchFamily="34" charset="0"/>
              </a:rPr>
              <a:t>Software</a:t>
            </a:r>
          </a:p>
          <a:p>
            <a:pPr marL="742950" marR="0" lvl="1" indent="-28575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S PGothic" pitchFamily="34" charset="-128"/>
                <a:cs typeface="Arial" panose="020B0604020202020204" pitchFamily="34" charset="0"/>
              </a:rPr>
              <a:t>Software Maintenance</a:t>
            </a:r>
            <a:endParaRPr kumimoji="0" lang="en-US" sz="2000" b="1" i="0" u="none" strike="noStrike" kern="1200" cap="none" spc="0" normalizeH="0" baseline="0" noProof="0" dirty="0" smtClean="0">
              <a:ln>
                <a:noFill/>
              </a:ln>
              <a:solidFill>
                <a:srgbClr val="FFFF00"/>
              </a:solidFill>
              <a:effectLst/>
              <a:uLnTx/>
              <a:uFillTx/>
              <a:latin typeface="Arial" panose="020B0604020202020204" pitchFamily="34" charset="0"/>
              <a:ea typeface="MS PGothic" pitchFamily="34" charset="-128"/>
              <a:cs typeface="Arial" panose="020B0604020202020204"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S PGothic" pitchFamily="34" charset="-128"/>
                <a:cs typeface="Arial" panose="020B0604020202020204" pitchFamily="34" charset="0"/>
              </a:rPr>
              <a:t>Radio Equipment</a:t>
            </a:r>
          </a:p>
          <a:p>
            <a:pPr marL="742950" marR="0" lvl="1" indent="-28575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S PGothic" pitchFamily="34" charset="-128"/>
                <a:cs typeface="Arial" panose="020B0604020202020204" pitchFamily="34" charset="0"/>
              </a:rPr>
              <a:t>Two-Way Radios/LMR Radios</a:t>
            </a:r>
          </a:p>
          <a:p>
            <a:pPr marL="742950" marR="0" lvl="1" indent="-28575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S PGothic" pitchFamily="34" charset="-128"/>
                <a:cs typeface="Arial" panose="020B0604020202020204" pitchFamily="34" charset="0"/>
              </a:rPr>
              <a:t>Antennas</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S PGothic" pitchFamily="34" charset="-128"/>
                <a:cs typeface="Arial" panose="020B0604020202020204" pitchFamily="34" charset="0"/>
              </a:rPr>
              <a:t>ADPE Repair/Parts</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S PGothic" pitchFamily="34" charset="-128"/>
                <a:cs typeface="Arial" panose="020B0604020202020204" pitchFamily="34" charset="0"/>
              </a:rPr>
              <a:t>All IT Services</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Rectangle 5"/>
          <p:cNvSpPr txBox="1">
            <a:spLocks noChangeArrowheads="1"/>
          </p:cNvSpPr>
          <p:nvPr/>
        </p:nvSpPr>
        <p:spPr>
          <a:xfrm>
            <a:off x="5026959" y="1038846"/>
            <a:ext cx="4117041" cy="51046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000" dirty="0" smtClean="0">
                <a:latin typeface="Arial" panose="020B0604020202020204" pitchFamily="34" charset="0"/>
                <a:cs typeface="Arial" panose="020B0604020202020204" pitchFamily="34" charset="0"/>
              </a:rPr>
              <a:t>VTC Systems</a:t>
            </a:r>
          </a:p>
          <a:p>
            <a:pPr>
              <a:lnSpc>
                <a:spcPct val="90000"/>
              </a:lnSpc>
            </a:pPr>
            <a:r>
              <a:rPr lang="en-US" sz="2000" dirty="0" smtClean="0">
                <a:latin typeface="Arial" panose="020B0604020202020204" pitchFamily="34" charset="0"/>
                <a:cs typeface="Arial" panose="020B0604020202020204" pitchFamily="34" charset="0"/>
              </a:rPr>
              <a:t>GPS</a:t>
            </a:r>
          </a:p>
          <a:p>
            <a:pPr>
              <a:lnSpc>
                <a:spcPct val="90000"/>
              </a:lnSpc>
            </a:pPr>
            <a:r>
              <a:rPr lang="en-US" sz="2000" dirty="0" smtClean="0">
                <a:latin typeface="Arial" panose="020B0604020202020204" pitchFamily="34" charset="0"/>
                <a:cs typeface="Arial" panose="020B0604020202020204" pitchFamily="34" charset="0"/>
              </a:rPr>
              <a:t>Shredders </a:t>
            </a:r>
            <a:r>
              <a:rPr lang="en-US" sz="2000" b="1" dirty="0" smtClean="0">
                <a:solidFill>
                  <a:srgbClr val="FF0000"/>
                </a:solidFill>
                <a:latin typeface="Arial" panose="020B0604020202020204" pitchFamily="34" charset="0"/>
                <a:cs typeface="Arial" panose="020B0604020202020204" pitchFamily="34" charset="0"/>
              </a:rPr>
              <a:t>(Approved by DPTMS)</a:t>
            </a:r>
          </a:p>
          <a:p>
            <a:pPr>
              <a:lnSpc>
                <a:spcPct val="90000"/>
              </a:lnSpc>
            </a:pPr>
            <a:r>
              <a:rPr lang="en-US" sz="2000" dirty="0" smtClean="0">
                <a:latin typeface="Arial" panose="020B0604020202020204" pitchFamily="34" charset="0"/>
                <a:cs typeface="Arial" panose="020B0604020202020204" pitchFamily="34" charset="0"/>
              </a:rPr>
              <a:t>Fax Machines</a:t>
            </a:r>
          </a:p>
          <a:p>
            <a:pPr>
              <a:lnSpc>
                <a:spcPct val="90000"/>
              </a:lnSpc>
            </a:pPr>
            <a:r>
              <a:rPr lang="en-US" sz="2000" dirty="0" smtClean="0">
                <a:latin typeface="Arial" panose="020B0604020202020204" pitchFamily="34" charset="0"/>
                <a:cs typeface="Arial" panose="020B0604020202020204" pitchFamily="34" charset="0"/>
              </a:rPr>
              <a:t>Telephones</a:t>
            </a:r>
          </a:p>
          <a:p>
            <a:pPr lvl="1">
              <a:lnSpc>
                <a:spcPct val="90000"/>
              </a:lnSpc>
            </a:pPr>
            <a:r>
              <a:rPr lang="en-US" sz="2000" b="1" dirty="0" smtClean="0">
                <a:solidFill>
                  <a:srgbClr val="00B050"/>
                </a:solidFill>
                <a:latin typeface="Arial" panose="020B0604020202020204" pitchFamily="34" charset="0"/>
                <a:cs typeface="Arial" panose="020B0604020202020204" pitchFamily="34" charset="0"/>
              </a:rPr>
              <a:t>Answering Machines (Moratorium)</a:t>
            </a:r>
          </a:p>
          <a:p>
            <a:pPr>
              <a:lnSpc>
                <a:spcPct val="90000"/>
              </a:lnSpc>
            </a:pPr>
            <a:r>
              <a:rPr lang="en-US" sz="2000" dirty="0" smtClean="0">
                <a:latin typeface="Arial" panose="020B0604020202020204" pitchFamily="34" charset="0"/>
                <a:cs typeface="Arial" panose="020B0604020202020204" pitchFamily="34" charset="0"/>
              </a:rPr>
              <a:t>Wireless Devices </a:t>
            </a:r>
          </a:p>
          <a:p>
            <a:pPr marL="0" indent="0">
              <a:lnSpc>
                <a:spcPct val="90000"/>
              </a:lnSpc>
              <a:buClr>
                <a:schemeClr val="accent2"/>
              </a:buClr>
              <a:buFont typeface="Arial" pitchFamily="34" charset="0"/>
              <a:buNone/>
            </a:pPr>
            <a:r>
              <a:rPr lang="en-US" sz="2000" b="1" dirty="0" smtClean="0">
                <a:solidFill>
                  <a:srgbClr val="00B050"/>
                </a:solidFill>
                <a:latin typeface="Arial" panose="020B0604020202020204" pitchFamily="34" charset="0"/>
                <a:cs typeface="Arial" panose="020B0604020202020204" pitchFamily="34" charset="0"/>
              </a:rPr>
              <a:t>       (Enterprise Contract)</a:t>
            </a:r>
          </a:p>
          <a:p>
            <a:pPr marL="457200" lvl="1" indent="0">
              <a:lnSpc>
                <a:spcPct val="90000"/>
              </a:lnSpc>
              <a:buClr>
                <a:schemeClr val="accent2"/>
              </a:buClr>
              <a:buFont typeface="Arial" pitchFamily="34" charset="0"/>
              <a:buNone/>
            </a:pPr>
            <a:r>
              <a:rPr lang="en-US" sz="2000" dirty="0" smtClean="0">
                <a:latin typeface="Arial" panose="020B0604020202020204" pitchFamily="34" charset="0"/>
                <a:cs typeface="Arial" panose="020B0604020202020204" pitchFamily="34" charset="0"/>
              </a:rPr>
              <a:t>-   Cell Phones</a:t>
            </a:r>
          </a:p>
          <a:p>
            <a:pPr marL="457200" lvl="1" indent="0">
              <a:lnSpc>
                <a:spcPct val="90000"/>
              </a:lnSpc>
              <a:buClr>
                <a:schemeClr val="accent2"/>
              </a:buClr>
              <a:buFont typeface="Arial" pitchFamily="34" charset="0"/>
              <a:buNone/>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MiFis</a:t>
            </a:r>
            <a:r>
              <a:rPr lang="en-US" sz="2000" dirty="0" smtClean="0">
                <a:latin typeface="Arial" panose="020B0604020202020204" pitchFamily="34" charset="0"/>
                <a:cs typeface="Arial" panose="020B0604020202020204" pitchFamily="34" charset="0"/>
              </a:rPr>
              <a:t> / Air Cards</a:t>
            </a:r>
          </a:p>
          <a:p>
            <a:pPr marL="457200" lvl="1" indent="0">
              <a:lnSpc>
                <a:spcPct val="90000"/>
              </a:lnSpc>
              <a:buClr>
                <a:schemeClr val="accent2"/>
              </a:buClr>
              <a:buFont typeface="Arial" pitchFamily="34" charset="0"/>
              <a:buNone/>
            </a:pPr>
            <a:r>
              <a:rPr lang="en-US" sz="2000" dirty="0" smtClean="0">
                <a:latin typeface="Arial" panose="020B0604020202020204" pitchFamily="34" charset="0"/>
                <a:cs typeface="Arial" panose="020B0604020202020204" pitchFamily="34" charset="0"/>
              </a:rPr>
              <a:t>-   Tablets (Android, iPad)</a:t>
            </a:r>
          </a:p>
          <a:p>
            <a:pPr>
              <a:lnSpc>
                <a:spcPct val="90000"/>
              </a:lnSpc>
            </a:pPr>
            <a:r>
              <a:rPr lang="en-US" sz="2000" dirty="0" smtClean="0">
                <a:latin typeface="Arial" panose="020B0604020202020204" pitchFamily="34" charset="0"/>
                <a:cs typeface="Arial" panose="020B0604020202020204" pitchFamily="34" charset="0"/>
              </a:rPr>
              <a:t>Copiers/Multi-Function Devices </a:t>
            </a:r>
            <a:r>
              <a:rPr lang="en-US" sz="2000" b="1" dirty="0" smtClean="0">
                <a:solidFill>
                  <a:srgbClr val="00B050"/>
                </a:solidFill>
                <a:latin typeface="Arial" panose="020B0604020202020204" pitchFamily="34" charset="0"/>
                <a:cs typeface="Arial" panose="020B0604020202020204" pitchFamily="34" charset="0"/>
              </a:rPr>
              <a:t>(Enterprise Contract)</a:t>
            </a:r>
          </a:p>
        </p:txBody>
      </p:sp>
    </p:spTree>
    <p:extLst>
      <p:ext uri="{BB962C8B-B14F-4D97-AF65-F5344CB8AC3E}">
        <p14:creationId xmlns:p14="http://schemas.microsoft.com/office/powerpoint/2010/main" val="3454794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MCoE</a:t>
            </a:r>
            <a:r>
              <a:rPr lang="en-US" dirty="0" smtClean="0"/>
              <a:t> G-6 DOCUMENTATION</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77</a:t>
            </a:fld>
            <a:endParaRPr lang="en-US" dirty="0"/>
          </a:p>
        </p:txBody>
      </p:sp>
      <p:sp>
        <p:nvSpPr>
          <p:cNvPr id="5" name="Rectangle 3"/>
          <p:cNvSpPr txBox="1">
            <a:spLocks noChangeArrowheads="1"/>
          </p:cNvSpPr>
          <p:nvPr/>
        </p:nvSpPr>
        <p:spPr>
          <a:xfrm>
            <a:off x="0" y="1207698"/>
            <a:ext cx="9601200" cy="54217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IT Validation Memorandum</a:t>
            </a:r>
          </a:p>
          <a:p>
            <a:r>
              <a:rPr lang="en-US" sz="2000" dirty="0" smtClean="0">
                <a:latin typeface="Arial" panose="020B0604020202020204" pitchFamily="34" charset="0"/>
                <a:cs typeface="Arial" panose="020B0604020202020204" pitchFamily="34" charset="0"/>
              </a:rPr>
              <a:t>Mandatory Sources of Supply:</a:t>
            </a:r>
          </a:p>
          <a:p>
            <a:pPr marL="0" indent="0">
              <a:buFont typeface="Arial" pitchFamily="34" charset="0"/>
              <a:buNone/>
            </a:pPr>
            <a:r>
              <a:rPr lang="en-US" sz="2000" dirty="0" smtClean="0">
                <a:latin typeface="Arial" panose="020B0604020202020204" pitchFamily="34" charset="0"/>
                <a:cs typeface="Arial" panose="020B0604020202020204" pitchFamily="34" charset="0"/>
              </a:rPr>
              <a:t>       -  CHESS Quote – W91QUZ-XX-X-XXXX (</a:t>
            </a:r>
            <a:r>
              <a:rPr lang="en-US" sz="2000" dirty="0" smtClean="0">
                <a:latin typeface="Arial" panose="020B0604020202020204" pitchFamily="34" charset="0"/>
                <a:cs typeface="Arial" panose="020B0604020202020204" pitchFamily="34" charset="0"/>
                <a:hlinkClick r:id="rId2"/>
              </a:rPr>
              <a:t>https://chess.army.mil</a:t>
            </a:r>
            <a:r>
              <a:rPr lang="en-US" sz="2000" dirty="0" smtClean="0">
                <a:latin typeface="Arial" panose="020B0604020202020204" pitchFamily="34" charset="0"/>
                <a:cs typeface="Arial" panose="020B0604020202020204" pitchFamily="34" charset="0"/>
              </a:rPr>
              <a:t>) </a:t>
            </a:r>
          </a:p>
          <a:p>
            <a:pPr marL="457200" lvl="1" indent="0">
              <a:buFont typeface="Arial" pitchFamily="34" charset="0"/>
              <a:buNone/>
            </a:pPr>
            <a:r>
              <a:rPr lang="en-US" sz="2000" dirty="0" smtClean="0">
                <a:latin typeface="Arial" panose="020B0604020202020204" pitchFamily="34" charset="0"/>
                <a:cs typeface="Arial" panose="020B0604020202020204" pitchFamily="34" charset="0"/>
              </a:rPr>
              <a:t>   -  If not available get CHESS Statement of Non-Availability</a:t>
            </a:r>
          </a:p>
          <a:p>
            <a:pPr marL="457200" lvl="1" indent="0">
              <a:buFont typeface="Arial" pitchFamily="34" charset="0"/>
              <a:buNone/>
            </a:pPr>
            <a:r>
              <a:rPr lang="en-US" sz="2000" dirty="0" smtClean="0">
                <a:latin typeface="Arial" panose="020B0604020202020204" pitchFamily="34" charset="0"/>
                <a:cs typeface="Arial" panose="020B0604020202020204" pitchFamily="34" charset="0"/>
              </a:rPr>
              <a:t>   -  GSA Advantage Quote GS-35X-XXXX  (</a:t>
            </a:r>
            <a:r>
              <a:rPr lang="en-US" sz="2000" dirty="0" smtClean="0">
                <a:latin typeface="Arial" panose="020B0604020202020204" pitchFamily="34" charset="0"/>
                <a:cs typeface="Arial" panose="020B0604020202020204" pitchFamily="34" charset="0"/>
                <a:hlinkClick r:id="rId3"/>
              </a:rPr>
              <a:t>https://www.gsaadvantage.gov</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ITAS Registration Site (</a:t>
            </a:r>
            <a:r>
              <a:rPr lang="en-US" sz="2000" dirty="0" smtClean="0">
                <a:latin typeface="Arial" panose="020B0604020202020204" pitchFamily="34" charset="0"/>
                <a:cs typeface="Arial" panose="020B0604020202020204" pitchFamily="34" charset="0"/>
                <a:hlinkClick r:id="rId4"/>
              </a:rPr>
              <a:t>https://www.eprobe.army.mil/urm/user/account/myAccount</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ITAS Waiver Required (</a:t>
            </a:r>
            <a:r>
              <a:rPr lang="en-US" sz="2000" dirty="0" smtClean="0">
                <a:latin typeface="Arial" panose="020B0604020202020204" pitchFamily="34" charset="0"/>
                <a:cs typeface="Arial" panose="020B0604020202020204" pitchFamily="34" charset="0"/>
                <a:hlinkClick r:id="rId5"/>
              </a:rPr>
              <a:t>https://www.eprobe.army.mil/enterprise-portal/web/itas/home</a:t>
            </a:r>
            <a:r>
              <a:rPr lang="en-US" sz="2000" dirty="0" smtClean="0">
                <a:latin typeface="Arial" panose="020B0604020202020204" pitchFamily="34" charset="0"/>
                <a:cs typeface="Arial" panose="020B0604020202020204" pitchFamily="34" charset="0"/>
              </a:rPr>
              <a:t>)</a:t>
            </a:r>
          </a:p>
          <a:p>
            <a:pPr marL="0" indent="0">
              <a:buFont typeface="Arial" pitchFamily="34" charset="0"/>
              <a:buNone/>
            </a:pPr>
            <a:r>
              <a:rPr lang="en-US" sz="2000" dirty="0" smtClean="0">
                <a:latin typeface="Arial" panose="020B0604020202020204" pitchFamily="34" charset="0"/>
                <a:cs typeface="Arial" panose="020B0604020202020204" pitchFamily="34" charset="0"/>
              </a:rPr>
              <a:t>      -  Hardware</a:t>
            </a:r>
          </a:p>
          <a:p>
            <a:pPr marL="0" lvl="1" indent="0">
              <a:buFont typeface="Arial" pitchFamily="34" charset="0"/>
              <a:buNone/>
            </a:pPr>
            <a:r>
              <a:rPr lang="en-US" sz="2000" dirty="0" smtClean="0">
                <a:latin typeface="Arial" panose="020B0604020202020204" pitchFamily="34" charset="0"/>
                <a:cs typeface="Arial" panose="020B0604020202020204" pitchFamily="34" charset="0"/>
              </a:rPr>
              <a:t>             -  Only if CHESS quote is not available</a:t>
            </a:r>
          </a:p>
          <a:p>
            <a:pPr marL="0" lvl="1" indent="0">
              <a:buFont typeface="Arial" pitchFamily="34" charset="0"/>
              <a:buNone/>
            </a:pPr>
            <a:r>
              <a:rPr lang="en-US" sz="2000" dirty="0" smtClean="0">
                <a:latin typeface="Arial" panose="020B0604020202020204" pitchFamily="34" charset="0"/>
                <a:cs typeface="Arial" panose="020B0604020202020204" pitchFamily="34" charset="0"/>
              </a:rPr>
              <a:t>       -  Software </a:t>
            </a:r>
          </a:p>
          <a:p>
            <a:pPr marL="0" lvl="1" indent="0">
              <a:buFont typeface="Arial" pitchFamily="34" charset="0"/>
              <a:buNone/>
            </a:pPr>
            <a:r>
              <a:rPr lang="en-US" sz="2000" dirty="0" smtClean="0">
                <a:latin typeface="Arial" panose="020B0604020202020204" pitchFamily="34" charset="0"/>
                <a:cs typeface="Arial" panose="020B0604020202020204" pitchFamily="34" charset="0"/>
              </a:rPr>
              <a:t>             -  For purchases that are not CHESS or are ELA/JELA</a:t>
            </a:r>
          </a:p>
          <a:p>
            <a:pPr marL="342900" lvl="1" indent="-342900">
              <a:buFont typeface="Arial" pitchFamily="34" charset="0"/>
              <a:buChar char="•"/>
            </a:pPr>
            <a:r>
              <a:rPr lang="en-US" sz="2000" dirty="0" smtClean="0">
                <a:latin typeface="Arial" panose="020B0604020202020204" pitchFamily="34" charset="0"/>
                <a:cs typeface="Arial" panose="020B0604020202020204" pitchFamily="34" charset="0"/>
              </a:rPr>
              <a:t>Software (approved FB 25-2-4)</a:t>
            </a:r>
          </a:p>
          <a:p>
            <a:pPr marL="342900" lvl="1" indent="-342900">
              <a:buFont typeface="Arial" pitchFamily="34" charset="0"/>
              <a:buChar char="•"/>
            </a:pPr>
            <a:r>
              <a:rPr lang="en-US" sz="2000" dirty="0" smtClean="0">
                <a:latin typeface="Arial" panose="020B0604020202020204" pitchFamily="34" charset="0"/>
                <a:cs typeface="Arial" panose="020B0604020202020204" pitchFamily="34" charset="0"/>
              </a:rPr>
              <a:t>Standalone system (approved FB 25-2-10)</a:t>
            </a:r>
          </a:p>
        </p:txBody>
      </p:sp>
    </p:spTree>
    <p:extLst>
      <p:ext uri="{BB962C8B-B14F-4D97-AF65-F5344CB8AC3E}">
        <p14:creationId xmlns:p14="http://schemas.microsoft.com/office/powerpoint/2010/main" val="1707963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MCoE</a:t>
            </a:r>
            <a:r>
              <a:rPr lang="en-US" dirty="0" smtClean="0"/>
              <a:t> G-6 NOTES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78</a:t>
            </a:fld>
            <a:endParaRPr lang="en-US" dirty="0"/>
          </a:p>
        </p:txBody>
      </p:sp>
      <p:sp>
        <p:nvSpPr>
          <p:cNvPr id="5" name="Rectangle 3"/>
          <p:cNvSpPr txBox="1">
            <a:spLocks noChangeArrowheads="1"/>
          </p:cNvSpPr>
          <p:nvPr/>
        </p:nvSpPr>
        <p:spPr>
          <a:xfrm>
            <a:off x="76200" y="1524000"/>
            <a:ext cx="8915400" cy="48307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latin typeface="Arial" panose="020B0604020202020204" pitchFamily="34" charset="0"/>
                <a:cs typeface="Arial" panose="020B0604020202020204" pitchFamily="34" charset="0"/>
              </a:rPr>
              <a:t>Just a reminder:</a:t>
            </a:r>
          </a:p>
          <a:p>
            <a:pPr marL="914400" lvl="2" indent="0">
              <a:buFont typeface="Arial" pitchFamily="34" charset="0"/>
              <a:buNone/>
            </a:pPr>
            <a:r>
              <a:rPr lang="en-US" dirty="0" smtClean="0">
                <a:latin typeface="Arial" panose="020B0604020202020204" pitchFamily="34" charset="0"/>
                <a:cs typeface="Arial" panose="020B0604020202020204" pitchFamily="34" charset="0"/>
              </a:rPr>
              <a:t>You are not authorized to purchase with the GPC:</a:t>
            </a:r>
          </a:p>
          <a:p>
            <a:pPr lvl="3"/>
            <a:r>
              <a:rPr lang="en-US" sz="2400" i="1" dirty="0" smtClean="0">
                <a:latin typeface="Arial" panose="020B0604020202020204" pitchFamily="34" charset="0"/>
                <a:cs typeface="Arial" panose="020B0604020202020204" pitchFamily="34" charset="0"/>
              </a:rPr>
              <a:t>i Pod</a:t>
            </a:r>
            <a:endParaRPr lang="en-US" sz="2400" dirty="0" smtClean="0">
              <a:latin typeface="Arial" panose="020B0604020202020204" pitchFamily="34" charset="0"/>
              <a:cs typeface="Arial" panose="020B0604020202020204" pitchFamily="34" charset="0"/>
            </a:endParaRPr>
          </a:p>
          <a:p>
            <a:pPr lvl="3"/>
            <a:r>
              <a:rPr lang="en-US" sz="2400" i="1" dirty="0" smtClean="0">
                <a:latin typeface="Arial" panose="020B0604020202020204" pitchFamily="34" charset="0"/>
                <a:cs typeface="Arial" panose="020B0604020202020204" pitchFamily="34" charset="0"/>
              </a:rPr>
              <a:t>i Tunes</a:t>
            </a:r>
          </a:p>
          <a:p>
            <a:pPr marL="1371600" lvl="3" indent="0">
              <a:buNone/>
            </a:pPr>
            <a:endParaRPr lang="en-US" sz="2400" dirty="0" smtClean="0">
              <a:latin typeface="Arial" panose="020B0604020202020204" pitchFamily="34" charset="0"/>
              <a:cs typeface="Arial" panose="020B0604020202020204" pitchFamily="34" charset="0"/>
            </a:endParaRPr>
          </a:p>
          <a:p>
            <a:pPr marL="0" indent="0" algn="ctr">
              <a:buFont typeface="Arial" pitchFamily="34" charset="0"/>
              <a:buNone/>
            </a:pPr>
            <a:r>
              <a:rPr lang="en-US" sz="2400" b="1" dirty="0" smtClean="0">
                <a:solidFill>
                  <a:srgbClr val="FF0000"/>
                </a:solidFill>
                <a:latin typeface="Arial" panose="020B0604020202020204" pitchFamily="34" charset="0"/>
                <a:cs typeface="Arial" panose="020B0604020202020204" pitchFamily="34" charset="0"/>
              </a:rPr>
              <a:t>MUST use the wireless BPA managed by G-6</a:t>
            </a:r>
          </a:p>
        </p:txBody>
      </p:sp>
    </p:spTree>
    <p:extLst>
      <p:ext uri="{BB962C8B-B14F-4D97-AF65-F5344CB8AC3E}">
        <p14:creationId xmlns:p14="http://schemas.microsoft.com/office/powerpoint/2010/main" val="3277938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FOR TRAINING AND EDUCATION</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79</a:t>
            </a:fld>
            <a:endParaRPr lang="en-US" dirty="0"/>
          </a:p>
        </p:txBody>
      </p:sp>
      <p:sp>
        <p:nvSpPr>
          <p:cNvPr id="5" name="Rectangle 3"/>
          <p:cNvSpPr txBox="1">
            <a:spLocks noChangeArrowheads="1"/>
          </p:cNvSpPr>
          <p:nvPr/>
        </p:nvSpPr>
        <p:spPr>
          <a:xfrm>
            <a:off x="932963" y="1085850"/>
            <a:ext cx="8049112" cy="457358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200" dirty="0" smtClean="0">
                <a:latin typeface="Arial" panose="020B0604020202020204" pitchFamily="34" charset="0"/>
                <a:cs typeface="Arial" panose="020B0604020202020204" pitchFamily="34" charset="0"/>
              </a:rPr>
              <a:t>Approval documented on SF Form 182</a:t>
            </a:r>
          </a:p>
          <a:p>
            <a:pPr marL="0" indent="0">
              <a:lnSpc>
                <a:spcPct val="90000"/>
              </a:lnSpc>
              <a:buFont typeface="Arial" pitchFamily="34" charset="0"/>
              <a:buNone/>
            </a:pPr>
            <a:endParaRPr lang="en-US" sz="2200" dirty="0" smtClean="0">
              <a:latin typeface="Arial" panose="020B0604020202020204" pitchFamily="34" charset="0"/>
              <a:cs typeface="Arial" panose="020B0604020202020204" pitchFamily="34" charset="0"/>
            </a:endParaRPr>
          </a:p>
          <a:p>
            <a:pPr>
              <a:lnSpc>
                <a:spcPct val="90000"/>
              </a:lnSpc>
            </a:pPr>
            <a:r>
              <a:rPr lang="en-US" sz="2200" dirty="0" smtClean="0">
                <a:latin typeface="Arial" panose="020B0604020202020204" pitchFamily="34" charset="0"/>
                <a:cs typeface="Arial" panose="020B0604020202020204" pitchFamily="34" charset="0"/>
              </a:rPr>
              <a:t>Must be Commercial &amp; Off-the-Shelf (definition on next slide)</a:t>
            </a:r>
          </a:p>
          <a:p>
            <a:pPr marL="0" indent="0">
              <a:lnSpc>
                <a:spcPct val="90000"/>
              </a:lnSpc>
              <a:buFont typeface="Arial" pitchFamily="34" charset="0"/>
              <a:buNone/>
            </a:pPr>
            <a:endParaRPr lang="en-US" sz="2200" dirty="0" smtClean="0">
              <a:latin typeface="Arial" panose="020B0604020202020204" pitchFamily="34" charset="0"/>
              <a:cs typeface="Arial" panose="020B0604020202020204" pitchFamily="34" charset="0"/>
            </a:endParaRPr>
          </a:p>
          <a:p>
            <a:pPr>
              <a:lnSpc>
                <a:spcPct val="90000"/>
              </a:lnSpc>
            </a:pPr>
            <a:r>
              <a:rPr lang="en-US" sz="2200" dirty="0" smtClean="0">
                <a:latin typeface="Arial" panose="020B0604020202020204" pitchFamily="34" charset="0"/>
                <a:cs typeface="Arial" panose="020B0604020202020204" pitchFamily="34" charset="0"/>
              </a:rPr>
              <a:t>Maintain copy of Training Certificate and a sign in sheet or roster in the GPC files</a:t>
            </a:r>
          </a:p>
          <a:p>
            <a:pPr marL="0" indent="0">
              <a:lnSpc>
                <a:spcPct val="90000"/>
              </a:lnSpc>
              <a:buFont typeface="Arial" pitchFamily="34" charset="0"/>
              <a:buNone/>
            </a:pPr>
            <a:endParaRPr lang="en-US" sz="2200" dirty="0" smtClean="0">
              <a:latin typeface="Arial" panose="020B0604020202020204" pitchFamily="34" charset="0"/>
              <a:cs typeface="Arial" panose="020B0604020202020204" pitchFamily="34" charset="0"/>
            </a:endParaRPr>
          </a:p>
          <a:p>
            <a:pPr>
              <a:lnSpc>
                <a:spcPct val="90000"/>
              </a:lnSpc>
            </a:pPr>
            <a:r>
              <a:rPr lang="en-US" sz="2200" dirty="0" smtClean="0">
                <a:latin typeface="Arial" panose="020B0604020202020204" pitchFamily="34" charset="0"/>
                <a:cs typeface="Arial" panose="020B0604020202020204" pitchFamily="34" charset="0"/>
              </a:rPr>
              <a:t>Requirement for military and civilian personnel</a:t>
            </a:r>
          </a:p>
          <a:p>
            <a:pPr marL="0" indent="0">
              <a:lnSpc>
                <a:spcPct val="90000"/>
              </a:lnSpc>
              <a:buFont typeface="Arial" pitchFamily="34" charset="0"/>
              <a:buNone/>
            </a:pPr>
            <a:endParaRPr lang="en-US" sz="2200" dirty="0" smtClean="0">
              <a:latin typeface="Arial" panose="020B0604020202020204" pitchFamily="34" charset="0"/>
              <a:cs typeface="Arial" panose="020B0604020202020204" pitchFamily="34" charset="0"/>
            </a:endParaRPr>
          </a:p>
          <a:p>
            <a:pPr>
              <a:lnSpc>
                <a:spcPct val="90000"/>
              </a:lnSpc>
            </a:pPr>
            <a:r>
              <a:rPr lang="en-US" sz="2200" dirty="0" smtClean="0">
                <a:solidFill>
                  <a:srgbClr val="FF0000"/>
                </a:solidFill>
                <a:latin typeface="Arial" panose="020B0604020202020204" pitchFamily="34" charset="0"/>
                <a:cs typeface="Arial" panose="020B0604020202020204" pitchFamily="34" charset="0"/>
              </a:rPr>
              <a:t>Training priced above $2,500 must be competed (3 sources)</a:t>
            </a:r>
          </a:p>
        </p:txBody>
      </p:sp>
    </p:spTree>
    <p:extLst>
      <p:ext uri="{BB962C8B-B14F-4D97-AF65-F5344CB8AC3E}">
        <p14:creationId xmlns:p14="http://schemas.microsoft.com/office/powerpoint/2010/main" val="331358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C3F5D-9F0A-4D26-898B-10DC4C85EEE6}" type="slidenum">
              <a:rPr lang="en-US" smtClean="0"/>
              <a:t>8</a:t>
            </a:fld>
            <a:endParaRPr lang="en-US" dirty="0"/>
          </a:p>
        </p:txBody>
      </p:sp>
      <p:sp>
        <p:nvSpPr>
          <p:cNvPr id="5" name="Title 11"/>
          <p:cNvSpPr>
            <a:spLocks noGrp="1"/>
          </p:cNvSpPr>
          <p:nvPr>
            <p:ph type="title"/>
          </p:nvPr>
        </p:nvSpPr>
        <p:spPr>
          <a:prstGeom prst="rect">
            <a:avLst/>
          </a:prstGeom>
        </p:spPr>
        <p:txBody>
          <a:bodyPr wrap="square">
            <a:spAutoFit/>
          </a:bodyPr>
          <a:lstStyle/>
          <a:p>
            <a:pPr algn="ctr"/>
            <a:r>
              <a:rPr lang="en-US" sz="2800" b="1" cap="all" dirty="0" smtClean="0">
                <a:latin typeface="Arial" panose="020B0604020202020204" pitchFamily="34" charset="0"/>
                <a:cs typeface="Arial" panose="020B0604020202020204" pitchFamily="34" charset="0"/>
              </a:rPr>
              <a:t>Pre-Requisites  </a:t>
            </a:r>
            <a:endParaRPr lang="en-US" sz="2800" b="1" dirty="0">
              <a:latin typeface="Arial" panose="020B0604020202020204" pitchFamily="34" charset="0"/>
              <a:cs typeface="Arial" panose="020B0604020202020204" pitchFamily="34" charset="0"/>
            </a:endParaRPr>
          </a:p>
        </p:txBody>
      </p:sp>
      <p:sp>
        <p:nvSpPr>
          <p:cNvPr id="6" name="Rectangle 5"/>
          <p:cNvSpPr/>
          <p:nvPr/>
        </p:nvSpPr>
        <p:spPr>
          <a:xfrm>
            <a:off x="836761" y="584166"/>
            <a:ext cx="8002439" cy="5386090"/>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Prior </a:t>
            </a:r>
            <a:r>
              <a:rPr lang="en-US" sz="2000" dirty="0">
                <a:latin typeface="Arial" panose="020B0604020202020204" pitchFamily="34" charset="0"/>
                <a:cs typeface="Arial" panose="020B0604020202020204" pitchFamily="34" charset="0"/>
              </a:rPr>
              <a:t>to attending this GPC Class you should complete the </a:t>
            </a:r>
            <a:r>
              <a:rPr lang="en-US" sz="2000" dirty="0" smtClean="0">
                <a:latin typeface="Arial" panose="020B0604020202020204" pitchFamily="34" charset="0"/>
                <a:cs typeface="Arial" panose="020B0604020202020204" pitchFamily="34" charset="0"/>
              </a:rPr>
              <a:t>following training:</a:t>
            </a:r>
          </a:p>
          <a:p>
            <a:pPr lvl="1">
              <a:buNone/>
            </a:pPr>
            <a:r>
              <a:rPr lang="en-US" sz="1600" dirty="0" smtClean="0">
                <a:solidFill>
                  <a:srgbClr val="FF0000"/>
                </a:solidFill>
                <a:latin typeface="Arial" panose="020B0604020202020204" pitchFamily="34" charset="0"/>
                <a:cs typeface="Arial" panose="020B0604020202020204" pitchFamily="34" charset="0"/>
              </a:rPr>
              <a:t>Cardholders - </a:t>
            </a:r>
          </a:p>
          <a:p>
            <a:pPr lvl="1">
              <a:buNone/>
            </a:pPr>
            <a:r>
              <a:rPr lang="en-US" sz="1600" b="1" dirty="0" smtClean="0">
                <a:latin typeface="Arial" panose="020B0604020202020204" pitchFamily="34" charset="0"/>
                <a:cs typeface="Arial" panose="020B0604020202020204" pitchFamily="34" charset="0"/>
              </a:rPr>
              <a:t>  6 </a:t>
            </a:r>
            <a:r>
              <a:rPr lang="en-US" sz="1600" b="1" dirty="0">
                <a:latin typeface="Arial" panose="020B0604020202020204" pitchFamily="34" charset="0"/>
                <a:cs typeface="Arial" panose="020B0604020202020204" pitchFamily="34" charset="0"/>
              </a:rPr>
              <a:t>DAU </a:t>
            </a:r>
            <a:r>
              <a:rPr lang="en-US" sz="1600" b="1" dirty="0" smtClean="0">
                <a:latin typeface="Arial" panose="020B0604020202020204" pitchFamily="34" charset="0"/>
                <a:cs typeface="Arial" panose="020B0604020202020204" pitchFamily="34" charset="0"/>
              </a:rPr>
              <a:t>courses: </a:t>
            </a:r>
            <a:r>
              <a:rPr lang="en-US" sz="1600" dirty="0" smtClean="0">
                <a:hlinkClick r:id="rId2"/>
              </a:rPr>
              <a:t>http</a:t>
            </a:r>
            <a:r>
              <a:rPr lang="en-US" sz="1600" dirty="0">
                <a:hlinkClick r:id="rId2"/>
              </a:rPr>
              <a:t>://www.dau.mil/default.aspx</a:t>
            </a:r>
            <a:endParaRPr lang="en-US" sz="1600" dirty="0"/>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CLG 001 (GPC</a:t>
            </a:r>
            <a:r>
              <a:rPr lang="en-US" sz="1600" dirty="0" smtClean="0">
                <a:latin typeface="Arial" panose="020B0604020202020204" pitchFamily="34" charset="0"/>
                <a:cs typeface="Arial" panose="020B0604020202020204" pitchFamily="34" charset="0"/>
              </a:rPr>
              <a:t>); Initial / Refresher Every 2 Years</a:t>
            </a:r>
            <a:endParaRPr lang="en-US" sz="16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CLM 003 (Ethics</a:t>
            </a:r>
            <a:r>
              <a:rPr lang="en-US" sz="1600" dirty="0" smtClean="0">
                <a:latin typeface="Arial" panose="020B0604020202020204" pitchFamily="34" charset="0"/>
                <a:cs typeface="Arial" panose="020B0604020202020204" pitchFamily="34" charset="0"/>
              </a:rPr>
              <a:t>); Initial / Annually</a:t>
            </a:r>
            <a:endParaRPr lang="en-US" sz="16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CLG 005 (PCOLS</a:t>
            </a:r>
            <a:r>
              <a:rPr lang="en-US" sz="1600" dirty="0" smtClean="0">
                <a:latin typeface="Arial" panose="020B0604020202020204" pitchFamily="34" charset="0"/>
                <a:cs typeface="Arial" panose="020B0604020202020204" pitchFamily="34" charset="0"/>
              </a:rPr>
              <a:t>); Initial</a:t>
            </a:r>
            <a:endParaRPr lang="en-US" sz="16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CLM </a:t>
            </a:r>
            <a:r>
              <a:rPr lang="en-US" sz="1600" dirty="0">
                <a:latin typeface="Arial" panose="020B0604020202020204" pitchFamily="34" charset="0"/>
                <a:cs typeface="Arial" panose="020B0604020202020204" pitchFamily="34" charset="0"/>
              </a:rPr>
              <a:t>023 (Ability One</a:t>
            </a:r>
            <a:r>
              <a:rPr lang="en-US" sz="1600" dirty="0" smtClean="0">
                <a:latin typeface="Arial" panose="020B0604020202020204" pitchFamily="34" charset="0"/>
                <a:cs typeface="Arial" panose="020B0604020202020204" pitchFamily="34" charset="0"/>
              </a:rPr>
              <a:t>); Initial</a:t>
            </a:r>
            <a:endParaRPr lang="en-US" sz="16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CLC 046 (Green Procurement</a:t>
            </a:r>
            <a:r>
              <a:rPr lang="en-US" sz="1600" dirty="0" smtClean="0">
                <a:latin typeface="Arial" panose="020B0604020202020204" pitchFamily="34" charset="0"/>
                <a:cs typeface="Arial" panose="020B0604020202020204" pitchFamily="34" charset="0"/>
              </a:rPr>
              <a:t>); Initial</a:t>
            </a:r>
          </a:p>
          <a:p>
            <a:pPr marL="800100" lvl="1"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FAC 047 (Micro-Purchase and Section 508); Initial</a:t>
            </a:r>
            <a:endParaRPr lang="en-US" sz="1600" dirty="0">
              <a:latin typeface="Arial" panose="020B0604020202020204" pitchFamily="34" charset="0"/>
              <a:cs typeface="Arial" panose="020B0604020202020204" pitchFamily="34" charset="0"/>
            </a:endParaRPr>
          </a:p>
          <a:p>
            <a:pPr lvl="1"/>
            <a:endParaRPr lang="en-US" sz="1600" b="1" dirty="0" smtClean="0">
              <a:latin typeface="Arial" panose="020B0604020202020204" pitchFamily="34" charset="0"/>
              <a:cs typeface="Arial" panose="020B0604020202020204" pitchFamily="34" charset="0"/>
            </a:endParaRPr>
          </a:p>
          <a:p>
            <a:pPr lvl="1"/>
            <a:r>
              <a:rPr lang="en-US" sz="1600" b="1" dirty="0" smtClean="0">
                <a:latin typeface="Arial" panose="020B0604020202020204" pitchFamily="34" charset="0"/>
                <a:cs typeface="Arial" panose="020B0604020202020204" pitchFamily="34" charset="0"/>
              </a:rPr>
              <a:t>Access </a:t>
            </a:r>
            <a:r>
              <a:rPr lang="en-US" sz="1600" b="1" dirty="0">
                <a:latin typeface="Arial" panose="020B0604020202020204" pitchFamily="34" charset="0"/>
                <a:cs typeface="Arial" panose="020B0604020202020204" pitchFamily="34" charset="0"/>
              </a:rPr>
              <a:t>Online Web Based Training</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3"/>
              </a:rPr>
              <a:t>https://</a:t>
            </a:r>
            <a:r>
              <a:rPr lang="en-US" sz="1600" dirty="0" smtClean="0">
                <a:latin typeface="Arial" panose="020B0604020202020204" pitchFamily="34" charset="0"/>
                <a:cs typeface="Arial" panose="020B0604020202020204" pitchFamily="34" charset="0"/>
                <a:hlinkClick r:id="rId3"/>
              </a:rPr>
              <a:t>wbt.access.usbank.com</a:t>
            </a:r>
            <a:endParaRPr lang="en-US" sz="16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Cardholder Account Profiles</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My Personal Information</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Navigation Basics</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Online Registration</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View Statements</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Cardholder-initiated Account Setup</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Transaction Management</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Account Approval Process</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Order Management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479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FOR TRAINING AND EDUCATION </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80</a:t>
            </a:fld>
            <a:endParaRPr lang="en-US" dirty="0"/>
          </a:p>
        </p:txBody>
      </p:sp>
      <p:sp>
        <p:nvSpPr>
          <p:cNvPr id="5" name="Content Placeholder 2"/>
          <p:cNvSpPr txBox="1">
            <a:spLocks/>
          </p:cNvSpPr>
          <p:nvPr/>
        </p:nvSpPr>
        <p:spPr>
          <a:xfrm>
            <a:off x="971063" y="1085850"/>
            <a:ext cx="7686675" cy="441425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400" dirty="0" smtClean="0">
                <a:latin typeface="Arial" panose="020B0604020202020204" pitchFamily="34" charset="0"/>
                <a:cs typeface="Arial" panose="020B0604020202020204" pitchFamily="34" charset="0"/>
              </a:rPr>
              <a:t>Commercial &amp; Off-the-Shelf Training</a:t>
            </a:r>
          </a:p>
          <a:p>
            <a:r>
              <a:rPr lang="en-US" sz="2400" dirty="0" smtClean="0">
                <a:latin typeface="Arial" panose="020B0604020202020204" pitchFamily="34" charset="0"/>
                <a:cs typeface="Arial" panose="020B0604020202020204" pitchFamily="34" charset="0"/>
              </a:rPr>
              <a:t>(a) The training is regularly scheduled;</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(b) The training is open to the general public, if non-Government training; and</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 Tuition, the cost of books and other fees do not exceed $25K</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 Rental of facilities for the training is not a training purchase, it is a service and cannot exceed a total cost of $2,500 </a:t>
            </a:r>
          </a:p>
        </p:txBody>
      </p:sp>
    </p:spTree>
    <p:extLst>
      <p:ext uri="{BB962C8B-B14F-4D97-AF65-F5344CB8AC3E}">
        <p14:creationId xmlns:p14="http://schemas.microsoft.com/office/powerpoint/2010/main" val="2081932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17" y="104035"/>
            <a:ext cx="8616176" cy="867930"/>
          </a:xfrm>
        </p:spPr>
        <p:txBody>
          <a:bodyPr/>
          <a:lstStyle/>
          <a:p>
            <a:r>
              <a:rPr lang="en-US" dirty="0" smtClean="0"/>
              <a:t>DPW WORK COORDINATION APPROVAL ITEMS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81</a:t>
            </a:fld>
            <a:endParaRPr lang="en-US" dirty="0"/>
          </a:p>
        </p:txBody>
      </p:sp>
      <p:sp>
        <p:nvSpPr>
          <p:cNvPr id="5" name="Rectangle 3"/>
          <p:cNvSpPr txBox="1">
            <a:spLocks noChangeArrowheads="1"/>
          </p:cNvSpPr>
          <p:nvPr/>
        </p:nvSpPr>
        <p:spPr>
          <a:xfrm>
            <a:off x="1047749" y="895350"/>
            <a:ext cx="7705725" cy="483076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sz="1600" dirty="0" smtClean="0"/>
          </a:p>
          <a:p>
            <a:pPr>
              <a:lnSpc>
                <a:spcPct val="90000"/>
              </a:lnSpc>
            </a:pPr>
            <a:r>
              <a:rPr lang="en-US" sz="3100" dirty="0" smtClean="0">
                <a:latin typeface="Arial" panose="020B0604020202020204" pitchFamily="34" charset="0"/>
                <a:cs typeface="Arial" panose="020B0604020202020204" pitchFamily="34" charset="0"/>
              </a:rPr>
              <a:t>DPW approval is required for the following sample listing:</a:t>
            </a:r>
          </a:p>
          <a:p>
            <a:pPr marL="0" indent="0">
              <a:lnSpc>
                <a:spcPct val="90000"/>
              </a:lnSpc>
              <a:buNone/>
            </a:pPr>
            <a:endParaRPr lang="en-US" sz="3100" dirty="0" smtClean="0">
              <a:latin typeface="Arial" panose="020B0604020202020204" pitchFamily="34" charset="0"/>
              <a:cs typeface="Arial" panose="020B0604020202020204" pitchFamily="34" charset="0"/>
            </a:endParaRPr>
          </a:p>
          <a:p>
            <a:pPr lvl="1">
              <a:lnSpc>
                <a:spcPct val="90000"/>
              </a:lnSpc>
            </a:pPr>
            <a:r>
              <a:rPr lang="en-US" sz="3100" dirty="0" smtClean="0">
                <a:latin typeface="Arial" panose="020B0604020202020204" pitchFamily="34" charset="0"/>
                <a:cs typeface="Arial" panose="020B0604020202020204" pitchFamily="34" charset="0"/>
              </a:rPr>
              <a:t>Paint  (1</a:t>
            </a:r>
            <a:r>
              <a:rPr lang="en-US" sz="3100" baseline="30000" dirty="0" smtClean="0">
                <a:latin typeface="Arial" panose="020B0604020202020204" pitchFamily="34" charset="0"/>
                <a:cs typeface="Arial" panose="020B0604020202020204" pitchFamily="34" charset="0"/>
              </a:rPr>
              <a:t>st</a:t>
            </a:r>
            <a:r>
              <a:rPr lang="en-US" sz="3100" dirty="0" smtClean="0">
                <a:latin typeface="Arial" panose="020B0604020202020204" pitchFamily="34" charset="0"/>
                <a:cs typeface="Arial" panose="020B0604020202020204" pitchFamily="34" charset="0"/>
              </a:rPr>
              <a:t> go to HAZMAT, then DPW)</a:t>
            </a:r>
          </a:p>
          <a:p>
            <a:pPr lvl="1">
              <a:lnSpc>
                <a:spcPct val="90000"/>
              </a:lnSpc>
            </a:pPr>
            <a:r>
              <a:rPr lang="en-US" sz="3100" dirty="0" smtClean="0">
                <a:latin typeface="Arial" panose="020B0604020202020204" pitchFamily="34" charset="0"/>
                <a:cs typeface="Arial" panose="020B0604020202020204" pitchFamily="34" charset="0"/>
              </a:rPr>
              <a:t>Carpeting</a:t>
            </a:r>
          </a:p>
          <a:p>
            <a:pPr lvl="1">
              <a:lnSpc>
                <a:spcPct val="90000"/>
              </a:lnSpc>
            </a:pPr>
            <a:r>
              <a:rPr lang="en-US" sz="3100" dirty="0" smtClean="0">
                <a:latin typeface="Arial" panose="020B0604020202020204" pitchFamily="34" charset="0"/>
                <a:cs typeface="Arial" panose="020B0604020202020204" pitchFamily="34" charset="0"/>
              </a:rPr>
              <a:t>Flooring</a:t>
            </a:r>
          </a:p>
          <a:p>
            <a:pPr lvl="1">
              <a:lnSpc>
                <a:spcPct val="90000"/>
              </a:lnSpc>
            </a:pPr>
            <a:r>
              <a:rPr lang="en-US" sz="3100" dirty="0" smtClean="0">
                <a:latin typeface="Arial" panose="020B0604020202020204" pitchFamily="34" charset="0"/>
                <a:cs typeface="Arial" panose="020B0604020202020204" pitchFamily="34" charset="0"/>
              </a:rPr>
              <a:t>Cement</a:t>
            </a:r>
          </a:p>
          <a:p>
            <a:pPr lvl="1">
              <a:lnSpc>
                <a:spcPct val="90000"/>
              </a:lnSpc>
            </a:pPr>
            <a:r>
              <a:rPr lang="en-US" sz="3100" dirty="0" smtClean="0">
                <a:latin typeface="Arial" panose="020B0604020202020204" pitchFamily="34" charset="0"/>
                <a:cs typeface="Arial" panose="020B0604020202020204" pitchFamily="34" charset="0"/>
              </a:rPr>
              <a:t>Wood  </a:t>
            </a:r>
          </a:p>
          <a:p>
            <a:pPr lvl="1">
              <a:lnSpc>
                <a:spcPct val="90000"/>
              </a:lnSpc>
            </a:pPr>
            <a:r>
              <a:rPr lang="en-US" sz="3100" dirty="0" smtClean="0">
                <a:latin typeface="Arial" panose="020B0604020202020204" pitchFamily="34" charset="0"/>
                <a:cs typeface="Arial" panose="020B0604020202020204" pitchFamily="34" charset="0"/>
              </a:rPr>
              <a:t>Storage Buildings, Gazebos, Carports </a:t>
            </a:r>
          </a:p>
          <a:p>
            <a:pPr lvl="2">
              <a:lnSpc>
                <a:spcPct val="90000"/>
              </a:lnSpc>
            </a:pPr>
            <a:r>
              <a:rPr lang="en-US" sz="3100" dirty="0" smtClean="0">
                <a:latin typeface="Arial" panose="020B0604020202020204" pitchFamily="34" charset="0"/>
                <a:cs typeface="Arial" panose="020B0604020202020204" pitchFamily="34" charset="0"/>
              </a:rPr>
              <a:t>(Master Planning Division approval is necessary)</a:t>
            </a:r>
          </a:p>
          <a:p>
            <a:pPr marL="914400" lvl="2" indent="0">
              <a:lnSpc>
                <a:spcPct val="90000"/>
              </a:lnSpc>
              <a:buFont typeface="Arial" pitchFamily="34" charset="0"/>
              <a:buNone/>
            </a:pPr>
            <a:endParaRPr lang="en-US" sz="3100" dirty="0" smtClean="0">
              <a:latin typeface="Arial" panose="020B0604020202020204" pitchFamily="34" charset="0"/>
              <a:cs typeface="Arial" panose="020B0604020202020204" pitchFamily="34" charset="0"/>
            </a:endParaRPr>
          </a:p>
          <a:p>
            <a:pPr>
              <a:lnSpc>
                <a:spcPct val="90000"/>
              </a:lnSpc>
            </a:pPr>
            <a:r>
              <a:rPr lang="en-US" sz="3100" dirty="0" smtClean="0">
                <a:latin typeface="Arial" panose="020B0604020202020204" pitchFamily="34" charset="0"/>
                <a:cs typeface="Arial" panose="020B0604020202020204" pitchFamily="34" charset="0"/>
              </a:rPr>
              <a:t>For approval, you should Email:</a:t>
            </a:r>
          </a:p>
          <a:p>
            <a:pPr marL="0" indent="0">
              <a:lnSpc>
                <a:spcPct val="90000"/>
              </a:lnSpc>
              <a:buNone/>
            </a:pPr>
            <a:endParaRPr lang="en-US" sz="3100" dirty="0" smtClean="0">
              <a:latin typeface="Arial" panose="020B0604020202020204" pitchFamily="34" charset="0"/>
              <a:cs typeface="Arial" panose="020B0604020202020204" pitchFamily="34" charset="0"/>
            </a:endParaRPr>
          </a:p>
          <a:p>
            <a:pPr lvl="1">
              <a:lnSpc>
                <a:spcPct val="90000"/>
              </a:lnSpc>
            </a:pPr>
            <a:r>
              <a:rPr lang="en-US" sz="3100" dirty="0" smtClean="0">
                <a:latin typeface="Arial" panose="020B0604020202020204" pitchFamily="34" charset="0"/>
                <a:cs typeface="Arial" panose="020B0604020202020204" pitchFamily="34" charset="0"/>
              </a:rPr>
              <a:t>Johnny Grier </a:t>
            </a:r>
            <a:r>
              <a:rPr lang="en-US" sz="3100" dirty="0" smtClean="0">
                <a:latin typeface="Arial" panose="020B0604020202020204" pitchFamily="34" charset="0"/>
                <a:cs typeface="Arial" panose="020B0604020202020204" pitchFamily="34" charset="0"/>
                <a:hlinkClick r:id="rId2"/>
              </a:rPr>
              <a:t>johnny.grier2.civ@mail.mil</a:t>
            </a:r>
            <a:r>
              <a:rPr lang="en-US" sz="3100" dirty="0" smtClean="0">
                <a:latin typeface="Arial" panose="020B0604020202020204" pitchFamily="34" charset="0"/>
                <a:cs typeface="Arial" panose="020B0604020202020204" pitchFamily="34" charset="0"/>
              </a:rPr>
              <a:t>  545-2200</a:t>
            </a:r>
          </a:p>
          <a:p>
            <a:pPr lvl="1">
              <a:lnSpc>
                <a:spcPct val="90000"/>
              </a:lnSpc>
            </a:pPr>
            <a:r>
              <a:rPr lang="en-US" sz="3100" dirty="0" smtClean="0">
                <a:latin typeface="Arial" panose="020B0604020202020204" pitchFamily="34" charset="0"/>
                <a:cs typeface="Arial" panose="020B0604020202020204" pitchFamily="34" charset="0"/>
              </a:rPr>
              <a:t>John Gray </a:t>
            </a:r>
            <a:r>
              <a:rPr lang="en-US" sz="3100" dirty="0" smtClean="0">
                <a:latin typeface="Arial" panose="020B0604020202020204" pitchFamily="34" charset="0"/>
                <a:cs typeface="Arial" panose="020B0604020202020204" pitchFamily="34" charset="0"/>
                <a:hlinkClick r:id="rId3"/>
              </a:rPr>
              <a:t>john.m.gray9.civ@mail.mil</a:t>
            </a:r>
            <a:r>
              <a:rPr lang="en-US" sz="3100" dirty="0" smtClean="0">
                <a:latin typeface="Arial" panose="020B0604020202020204" pitchFamily="34" charset="0"/>
                <a:cs typeface="Arial" panose="020B0604020202020204" pitchFamily="34" charset="0"/>
              </a:rPr>
              <a:t>  545-3506</a:t>
            </a:r>
          </a:p>
          <a:p>
            <a:pPr lvl="1">
              <a:lnSpc>
                <a:spcPct val="90000"/>
              </a:lnSpc>
            </a:pPr>
            <a:endParaRPr lang="en-US" sz="2600" dirty="0" smtClean="0"/>
          </a:p>
        </p:txBody>
      </p:sp>
    </p:spTree>
    <p:extLst>
      <p:ext uri="{BB962C8B-B14F-4D97-AF65-F5344CB8AC3E}">
        <p14:creationId xmlns:p14="http://schemas.microsoft.com/office/powerpoint/2010/main" val="306895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24" y="104035"/>
            <a:ext cx="8616176" cy="480131"/>
          </a:xfrm>
        </p:spPr>
        <p:txBody>
          <a:bodyPr/>
          <a:lstStyle/>
          <a:p>
            <a:r>
              <a:rPr lang="en-US" dirty="0" smtClean="0"/>
              <a:t>DPW WORK COORDINAION APPROVAL ITEMS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82</a:t>
            </a:fld>
            <a:endParaRPr lang="en-US" dirty="0"/>
          </a:p>
        </p:txBody>
      </p:sp>
      <p:sp>
        <p:nvSpPr>
          <p:cNvPr id="5" name="Rectangle 3"/>
          <p:cNvSpPr txBox="1">
            <a:spLocks noChangeArrowheads="1"/>
          </p:cNvSpPr>
          <p:nvPr/>
        </p:nvSpPr>
        <p:spPr>
          <a:xfrm>
            <a:off x="997336" y="584166"/>
            <a:ext cx="7899013" cy="52826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endParaRPr lang="en-US" sz="2400" dirty="0" smtClean="0">
              <a:latin typeface="Arial" panose="020B0604020202020204" pitchFamily="34" charset="0"/>
              <a:cs typeface="Arial" panose="020B0604020202020204" pitchFamily="34" charset="0"/>
            </a:endParaRPr>
          </a:p>
          <a:p>
            <a:pPr>
              <a:lnSpc>
                <a:spcPct val="90000"/>
              </a:lnSpc>
              <a:defRPr/>
            </a:pPr>
            <a:r>
              <a:rPr lang="en-US" sz="2400" dirty="0" smtClean="0">
                <a:latin typeface="Arial" panose="020B0604020202020204" pitchFamily="34" charset="0"/>
                <a:cs typeface="Arial" panose="020B0604020202020204" pitchFamily="34" charset="0"/>
              </a:rPr>
              <a:t>DPW will</a:t>
            </a:r>
            <a:r>
              <a:rPr lang="en-US" sz="2400" b="1" dirty="0" smtClean="0">
                <a:solidFill>
                  <a:srgbClr val="FF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smtClean="0">
                <a:solidFill>
                  <a:srgbClr val="FF0000"/>
                </a:solidFill>
                <a:latin typeface="Arial" panose="020B0604020202020204" pitchFamily="34" charset="0"/>
                <a:cs typeface="Arial" panose="020B0604020202020204" pitchFamily="34" charset="0"/>
              </a:rPr>
              <a:t>NOT</a:t>
            </a:r>
            <a:r>
              <a:rPr lang="en-US" sz="24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authorize the purchase of:</a:t>
            </a:r>
          </a:p>
          <a:p>
            <a:pPr marL="0" indent="0">
              <a:lnSpc>
                <a:spcPct val="90000"/>
              </a:lnSpc>
              <a:buNone/>
              <a:defRPr/>
            </a:pPr>
            <a:endParaRPr lang="en-US" sz="2400" dirty="0" smtClean="0">
              <a:latin typeface="Arial" panose="020B0604020202020204" pitchFamily="34" charset="0"/>
              <a:cs typeface="Arial" panose="020B0604020202020204" pitchFamily="34" charset="0"/>
            </a:endParaRPr>
          </a:p>
          <a:p>
            <a:pPr lvl="1">
              <a:lnSpc>
                <a:spcPct val="90000"/>
              </a:lnSpc>
              <a:defRPr/>
            </a:pPr>
            <a:r>
              <a:rPr lang="en-US" sz="2400" dirty="0" smtClean="0">
                <a:latin typeface="Arial" panose="020B0604020202020204" pitchFamily="34" charset="0"/>
                <a:cs typeface="Arial" panose="020B0604020202020204" pitchFamily="34" charset="0"/>
              </a:rPr>
              <a:t>Facilities keys</a:t>
            </a:r>
          </a:p>
          <a:p>
            <a:pPr lvl="1">
              <a:lnSpc>
                <a:spcPct val="90000"/>
              </a:lnSpc>
              <a:defRPr/>
            </a:pPr>
            <a:r>
              <a:rPr lang="en-US" sz="2400" dirty="0" smtClean="0">
                <a:latin typeface="Arial" panose="020B0604020202020204" pitchFamily="34" charset="0"/>
                <a:cs typeface="Arial" panose="020B0604020202020204" pitchFamily="34" charset="0"/>
              </a:rPr>
              <a:t>Doors</a:t>
            </a:r>
          </a:p>
          <a:p>
            <a:pPr lvl="1">
              <a:lnSpc>
                <a:spcPct val="90000"/>
              </a:lnSpc>
              <a:defRPr/>
            </a:pPr>
            <a:r>
              <a:rPr lang="en-US" sz="2400" dirty="0" smtClean="0">
                <a:latin typeface="Arial" panose="020B0604020202020204" pitchFamily="34" charset="0"/>
                <a:cs typeface="Arial" panose="020B0604020202020204" pitchFamily="34" charset="0"/>
              </a:rPr>
              <a:t>Door Locks</a:t>
            </a:r>
          </a:p>
          <a:p>
            <a:pPr lvl="1">
              <a:lnSpc>
                <a:spcPct val="90000"/>
              </a:lnSpc>
              <a:defRPr/>
            </a:pPr>
            <a:r>
              <a:rPr lang="en-US" sz="2400" dirty="0" smtClean="0">
                <a:latin typeface="Arial" panose="020B0604020202020204" pitchFamily="34" charset="0"/>
                <a:cs typeface="Arial" panose="020B0604020202020204" pitchFamily="34" charset="0"/>
              </a:rPr>
              <a:t>Cipher Locks </a:t>
            </a:r>
          </a:p>
          <a:p>
            <a:pPr lvl="1">
              <a:lnSpc>
                <a:spcPct val="90000"/>
              </a:lnSpc>
              <a:defRPr/>
            </a:pPr>
            <a:endParaRPr lang="en-US" sz="2400" dirty="0" smtClean="0">
              <a:latin typeface="Arial" panose="020B0604020202020204" pitchFamily="34" charset="0"/>
              <a:cs typeface="Arial" panose="020B0604020202020204" pitchFamily="34" charset="0"/>
            </a:endParaRPr>
          </a:p>
          <a:p>
            <a:pPr>
              <a:lnSpc>
                <a:spcPct val="90000"/>
              </a:lnSpc>
              <a:defRPr/>
            </a:pPr>
            <a:r>
              <a:rPr lang="en-US" sz="2400" dirty="0" smtClean="0">
                <a:latin typeface="Arial" panose="020B0604020202020204" pitchFamily="34" charset="0"/>
                <a:cs typeface="Arial" panose="020B0604020202020204" pitchFamily="34" charset="0"/>
              </a:rPr>
              <a:t>For </a:t>
            </a:r>
            <a:r>
              <a:rPr lang="en-US" sz="2400" dirty="0" smtClean="0">
                <a:solidFill>
                  <a:srgbClr val="FF0000"/>
                </a:solidFill>
                <a:latin typeface="Arial" panose="020B0604020202020204" pitchFamily="34" charset="0"/>
                <a:cs typeface="Arial" panose="020B0604020202020204" pitchFamily="34" charset="0"/>
              </a:rPr>
              <a:t>work orders</a:t>
            </a:r>
            <a:r>
              <a:rPr lang="en-US" sz="2400" dirty="0" smtClean="0">
                <a:latin typeface="Arial" panose="020B0604020202020204" pitchFamily="34" charset="0"/>
                <a:cs typeface="Arial" panose="020B0604020202020204" pitchFamily="34" charset="0"/>
              </a:rPr>
              <a:t>, you should Email:</a:t>
            </a:r>
          </a:p>
          <a:p>
            <a:pPr marL="0" indent="0">
              <a:lnSpc>
                <a:spcPct val="90000"/>
              </a:lnSpc>
              <a:buNone/>
              <a:defRPr/>
            </a:pPr>
            <a:endParaRPr lang="en-US" sz="2400" dirty="0" smtClean="0">
              <a:latin typeface="Arial" panose="020B0604020202020204" pitchFamily="34" charset="0"/>
              <a:cs typeface="Arial" panose="020B0604020202020204" pitchFamily="34" charset="0"/>
            </a:endParaRPr>
          </a:p>
          <a:p>
            <a:pPr lvl="1">
              <a:lnSpc>
                <a:spcPct val="90000"/>
              </a:lnSpc>
              <a:defRPr/>
            </a:pPr>
            <a:r>
              <a:rPr lang="en-US" sz="2400" dirty="0" smtClean="0">
                <a:latin typeface="Arial" panose="020B0604020202020204" pitchFamily="34" charset="0"/>
                <a:cs typeface="Arial" panose="020B0604020202020204" pitchFamily="34" charset="0"/>
              </a:rPr>
              <a:t>Johnny Grier</a:t>
            </a:r>
            <a:r>
              <a:rPr lang="en-US" sz="2400" dirty="0" smtClean="0">
                <a:latin typeface="Arial" panose="020B0604020202020204" pitchFamily="34" charset="0"/>
                <a:cs typeface="Arial" panose="020B0604020202020204" pitchFamily="34" charset="0"/>
                <a:hlinkClick r:id="rId2"/>
              </a:rPr>
              <a:t> johnny.grier2.civ@mail.mil</a:t>
            </a:r>
            <a:r>
              <a:rPr lang="en-US" sz="2400" dirty="0" smtClean="0">
                <a:latin typeface="Arial" panose="020B0604020202020204" pitchFamily="34" charset="0"/>
                <a:cs typeface="Arial" panose="020B0604020202020204" pitchFamily="34" charset="0"/>
              </a:rPr>
              <a:t> 545-2200</a:t>
            </a:r>
          </a:p>
          <a:p>
            <a:pPr lvl="1">
              <a:lnSpc>
                <a:spcPct val="90000"/>
              </a:lnSpc>
              <a:defRPr/>
            </a:pPr>
            <a:r>
              <a:rPr lang="en-US" sz="2400" dirty="0" smtClean="0">
                <a:latin typeface="Arial" panose="020B0604020202020204" pitchFamily="34" charset="0"/>
                <a:cs typeface="Arial" panose="020B0604020202020204" pitchFamily="34" charset="0"/>
              </a:rPr>
              <a:t>John Gray  </a:t>
            </a:r>
            <a:r>
              <a:rPr lang="en-US" sz="2400" dirty="0" smtClean="0">
                <a:latin typeface="Arial" panose="020B0604020202020204" pitchFamily="34" charset="0"/>
                <a:cs typeface="Arial" panose="020B0604020202020204" pitchFamily="34" charset="0"/>
                <a:hlinkClick r:id="rId3"/>
              </a:rPr>
              <a:t>john.m.gray9.civ@mail.mil</a:t>
            </a:r>
            <a:r>
              <a:rPr lang="en-US" sz="2400" dirty="0" smtClean="0">
                <a:latin typeface="Arial" panose="020B0604020202020204" pitchFamily="34" charset="0"/>
                <a:cs typeface="Arial" panose="020B0604020202020204" pitchFamily="34" charset="0"/>
              </a:rPr>
              <a:t>   545-3506</a:t>
            </a:r>
          </a:p>
        </p:txBody>
      </p:sp>
    </p:spTree>
    <p:extLst>
      <p:ext uri="{BB962C8B-B14F-4D97-AF65-F5344CB8AC3E}">
        <p14:creationId xmlns:p14="http://schemas.microsoft.com/office/powerpoint/2010/main" val="1794879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PROPERTY ACCOUNTABILITY</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83</a:t>
            </a:fld>
            <a:endParaRPr lang="en-US" dirty="0"/>
          </a:p>
        </p:txBody>
      </p:sp>
      <p:sp>
        <p:nvSpPr>
          <p:cNvPr id="5" name="Rectangle 3"/>
          <p:cNvSpPr txBox="1">
            <a:spLocks noChangeArrowheads="1"/>
          </p:cNvSpPr>
          <p:nvPr/>
        </p:nvSpPr>
        <p:spPr>
          <a:xfrm>
            <a:off x="836760" y="1219200"/>
            <a:ext cx="7773839"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400" dirty="0" smtClean="0">
                <a:latin typeface="Arial" panose="020B0604020202020204" pitchFamily="34" charset="0"/>
                <a:cs typeface="Arial" panose="020B0604020202020204" pitchFamily="34" charset="0"/>
              </a:rPr>
              <a:t>Threshold for property </a:t>
            </a:r>
            <a:r>
              <a:rPr lang="en-US" sz="2400" dirty="0" smtClean="0">
                <a:solidFill>
                  <a:srgbClr val="FF0000"/>
                </a:solidFill>
                <a:latin typeface="Arial" panose="020B0604020202020204" pitchFamily="34" charset="0"/>
                <a:cs typeface="Arial" panose="020B0604020202020204" pitchFamily="34" charset="0"/>
              </a:rPr>
              <a:t>accountability</a:t>
            </a:r>
            <a:r>
              <a:rPr lang="en-US" sz="2400" dirty="0" smtClean="0">
                <a:latin typeface="Arial" panose="020B0604020202020204" pitchFamily="34" charset="0"/>
                <a:cs typeface="Arial" panose="020B0604020202020204" pitchFamily="34" charset="0"/>
              </a:rPr>
              <a:t> is $5,000.00</a:t>
            </a:r>
          </a:p>
          <a:p>
            <a:pPr marL="0" indent="0">
              <a:lnSpc>
                <a:spcPct val="80000"/>
              </a:lnSpc>
              <a:buFont typeface="Arial" pitchFamily="34" charset="0"/>
              <a:buNone/>
            </a:pPr>
            <a:endParaRPr lang="en-US" sz="2400" dirty="0" smtClean="0">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LRC will inspect records at change of command inventory</a:t>
            </a:r>
          </a:p>
          <a:p>
            <a:pPr marL="457200" lvl="1" indent="0">
              <a:lnSpc>
                <a:spcPct val="80000"/>
              </a:lnSpc>
              <a:buFont typeface="Arial" pitchFamily="34" charset="0"/>
              <a:buNone/>
            </a:pPr>
            <a:endParaRPr lang="en-US" sz="2400" dirty="0" smtClean="0">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Since SPL is $3,500.00 for supplies, units will not have to report purchases </a:t>
            </a:r>
            <a:r>
              <a:rPr lang="en-US" sz="2400" dirty="0" smtClean="0">
                <a:solidFill>
                  <a:srgbClr val="FF0000"/>
                </a:solidFill>
                <a:latin typeface="Arial" panose="020B0604020202020204" pitchFamily="34" charset="0"/>
                <a:cs typeface="Arial" panose="020B0604020202020204" pitchFamily="34" charset="0"/>
              </a:rPr>
              <a:t>to IPBO</a:t>
            </a:r>
          </a:p>
          <a:p>
            <a:pPr lvl="1">
              <a:lnSpc>
                <a:spcPct val="80000"/>
              </a:lnSpc>
              <a:buFont typeface="Arial" pitchFamily="34" charset="0"/>
              <a:buNone/>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889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DURABLE PROPERTY</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84</a:t>
            </a:fld>
            <a:endParaRPr lang="en-US" dirty="0"/>
          </a:p>
        </p:txBody>
      </p:sp>
      <p:sp>
        <p:nvSpPr>
          <p:cNvPr id="5" name="Rectangle 3"/>
          <p:cNvSpPr txBox="1">
            <a:spLocks noChangeArrowheads="1"/>
          </p:cNvSpPr>
          <p:nvPr/>
        </p:nvSpPr>
        <p:spPr>
          <a:xfrm>
            <a:off x="836760" y="1219200"/>
            <a:ext cx="7850039"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400" dirty="0" smtClean="0">
                <a:latin typeface="Arial" panose="020B0604020202020204" pitchFamily="34" charset="0"/>
                <a:cs typeface="Arial" panose="020B0604020202020204" pitchFamily="34" charset="0"/>
              </a:rPr>
              <a:t>Items below $5,000 are classified as “</a:t>
            </a:r>
            <a:r>
              <a:rPr lang="en-US" sz="2400" dirty="0" smtClean="0">
                <a:solidFill>
                  <a:srgbClr val="FF0000"/>
                </a:solidFill>
                <a:latin typeface="Arial" panose="020B0604020202020204" pitchFamily="34" charset="0"/>
                <a:cs typeface="Arial" panose="020B0604020202020204" pitchFamily="34" charset="0"/>
              </a:rPr>
              <a:t>durable</a:t>
            </a:r>
            <a:r>
              <a:rPr lang="en-US" sz="2400" dirty="0" smtClean="0">
                <a:latin typeface="Arial" panose="020B0604020202020204" pitchFamily="34" charset="0"/>
                <a:cs typeface="Arial" panose="020B0604020202020204" pitchFamily="34" charset="0"/>
              </a:rPr>
              <a:t>” unless coded other than RICC 0</a:t>
            </a:r>
          </a:p>
          <a:p>
            <a:pPr>
              <a:lnSpc>
                <a:spcPct val="80000"/>
              </a:lnSpc>
            </a:pPr>
            <a:endParaRPr lang="en-US" sz="2400" dirty="0" smtClean="0">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Though you do not report to IPBO, durable items must be tracked</a:t>
            </a:r>
          </a:p>
          <a:p>
            <a:pPr marL="0" indent="0">
              <a:lnSpc>
                <a:spcPct val="80000"/>
              </a:lnSpc>
              <a:buFont typeface="Arial" pitchFamily="34" charset="0"/>
              <a:buNone/>
            </a:pPr>
            <a:endParaRPr lang="en-US" sz="2400" dirty="0" smtClean="0">
              <a:latin typeface="Arial" panose="020B0604020202020204" pitchFamily="34" charset="0"/>
              <a:cs typeface="Arial" panose="020B0604020202020204" pitchFamily="34" charset="0"/>
            </a:endParaRPr>
          </a:p>
          <a:p>
            <a:pPr>
              <a:lnSpc>
                <a:spcPct val="80000"/>
              </a:lnSpc>
            </a:pPr>
            <a:r>
              <a:rPr lang="en-US" sz="2400" dirty="0" smtClean="0">
                <a:solidFill>
                  <a:srgbClr val="FF0000"/>
                </a:solidFill>
                <a:latin typeface="Arial" panose="020B0604020202020204" pitchFamily="34" charset="0"/>
                <a:cs typeface="Arial" panose="020B0604020202020204" pitchFamily="34" charset="0"/>
              </a:rPr>
              <a:t>Units</a:t>
            </a:r>
            <a:r>
              <a:rPr lang="en-US" sz="2400" dirty="0" smtClean="0">
                <a:latin typeface="Arial" panose="020B0604020202020204" pitchFamily="34" charset="0"/>
                <a:cs typeface="Arial" panose="020B0604020202020204" pitchFamily="34" charset="0"/>
              </a:rPr>
              <a:t> are responsible for tracking </a:t>
            </a:r>
            <a:r>
              <a:rPr lang="en-US" sz="2400" dirty="0" smtClean="0">
                <a:solidFill>
                  <a:srgbClr val="FF0000"/>
                </a:solidFill>
                <a:latin typeface="Arial" panose="020B0604020202020204" pitchFamily="34" charset="0"/>
                <a:cs typeface="Arial" panose="020B0604020202020204" pitchFamily="34" charset="0"/>
              </a:rPr>
              <a:t>durable</a:t>
            </a:r>
            <a:r>
              <a:rPr lang="en-US" sz="2400" dirty="0" smtClean="0">
                <a:latin typeface="Arial" panose="020B0604020202020204" pitchFamily="34" charset="0"/>
                <a:cs typeface="Arial" panose="020B0604020202020204" pitchFamily="34" charset="0"/>
              </a:rPr>
              <a:t> items either in GCSS-Army, an Excel spreadsheet or using DA Form 2062</a:t>
            </a:r>
          </a:p>
        </p:txBody>
      </p:sp>
    </p:spTree>
    <p:extLst>
      <p:ext uri="{BB962C8B-B14F-4D97-AF65-F5344CB8AC3E}">
        <p14:creationId xmlns:p14="http://schemas.microsoft.com/office/powerpoint/2010/main" val="42443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TAX EXEMPTION</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85</a:t>
            </a:fld>
            <a:endParaRPr lang="en-US" dirty="0"/>
          </a:p>
        </p:txBody>
      </p:sp>
      <p:sp>
        <p:nvSpPr>
          <p:cNvPr id="5" name="Rectangle 3"/>
          <p:cNvSpPr txBox="1">
            <a:spLocks noChangeArrowheads="1"/>
          </p:cNvSpPr>
          <p:nvPr/>
        </p:nvSpPr>
        <p:spPr>
          <a:xfrm>
            <a:off x="914400" y="1062477"/>
            <a:ext cx="822960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Department of Defense, U.S. Government is </a:t>
            </a:r>
            <a:r>
              <a:rPr lang="en-US" sz="2400" dirty="0" smtClean="0">
                <a:solidFill>
                  <a:srgbClr val="FF0000"/>
                </a:solidFill>
                <a:latin typeface="Arial" panose="020B0604020202020204" pitchFamily="34" charset="0"/>
                <a:cs typeface="Arial" panose="020B0604020202020204" pitchFamily="34" charset="0"/>
              </a:rPr>
              <a:t>not</a:t>
            </a:r>
            <a:r>
              <a:rPr lang="en-US" sz="2400" b="1" dirty="0" smtClean="0">
                <a:solidFill>
                  <a:srgbClr val="FF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subject to state and local </a:t>
            </a:r>
            <a:r>
              <a:rPr lang="en-US" sz="2400" dirty="0" smtClean="0">
                <a:latin typeface="Arial" panose="020B0604020202020204" pitchFamily="34" charset="0"/>
                <a:cs typeface="Arial" panose="020B0604020202020204" pitchFamily="34" charset="0"/>
              </a:rPr>
              <a:t>taxes so there is no tax exempt number</a:t>
            </a:r>
            <a:endParaRPr lang="en-US" sz="2400" dirty="0" smtClean="0">
              <a:latin typeface="Arial" panose="020B0604020202020204" pitchFamily="34" charset="0"/>
              <a:cs typeface="Arial" panose="020B0604020202020204" pitchFamily="34" charset="0"/>
            </a:endParaRP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GPC </a:t>
            </a:r>
            <a:r>
              <a:rPr lang="en-US" sz="2400" dirty="0" smtClean="0">
                <a:latin typeface="Arial" panose="020B0604020202020204" pitchFamily="34" charset="0"/>
                <a:cs typeface="Arial" panose="020B0604020202020204" pitchFamily="34" charset="0"/>
              </a:rPr>
              <a:t>is embossed “US Government Tax Exempt”</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dirty="0" smtClean="0">
                <a:solidFill>
                  <a:srgbClr val="FF0000"/>
                </a:solidFill>
                <a:latin typeface="Arial" panose="020B0604020202020204" pitchFamily="34" charset="0"/>
                <a:cs typeface="Arial" panose="020B0604020202020204" pitchFamily="34" charset="0"/>
              </a:rPr>
              <a:t>tax-exempt number </a:t>
            </a:r>
            <a:r>
              <a:rPr lang="en-US" sz="2400" dirty="0" smtClean="0">
                <a:latin typeface="Arial" panose="020B0604020202020204" pitchFamily="34" charset="0"/>
                <a:cs typeface="Arial" panose="020B0604020202020204" pitchFamily="34" charset="0"/>
              </a:rPr>
              <a:t>is the first </a:t>
            </a:r>
            <a:r>
              <a:rPr lang="en-US" sz="2400" u="sng" dirty="0" smtClean="0">
                <a:latin typeface="Arial" panose="020B0604020202020204" pitchFamily="34" charset="0"/>
                <a:cs typeface="Arial" panose="020B0604020202020204" pitchFamily="34" charset="0"/>
              </a:rPr>
              <a:t>four digits </a:t>
            </a:r>
            <a:r>
              <a:rPr lang="en-US" sz="2400" dirty="0" smtClean="0">
                <a:latin typeface="Arial" panose="020B0604020202020204" pitchFamily="34" charset="0"/>
                <a:cs typeface="Arial" panose="020B0604020202020204" pitchFamily="34" charset="0"/>
              </a:rPr>
              <a:t>of the purchase card </a:t>
            </a:r>
            <a:r>
              <a:rPr lang="en-US" sz="2400" dirty="0" smtClean="0">
                <a:latin typeface="Arial" panose="020B0604020202020204" pitchFamily="34" charset="0"/>
                <a:cs typeface="Arial" panose="020B0604020202020204" pitchFamily="34" charset="0"/>
              </a:rPr>
              <a:t>number</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Link for the </a:t>
            </a:r>
            <a:r>
              <a:rPr lang="en-US" sz="2400" dirty="0">
                <a:hlinkClick r:id="rId2"/>
              </a:rPr>
              <a:t>https://</a:t>
            </a:r>
            <a:r>
              <a:rPr lang="en-US" sz="2400" dirty="0" smtClean="0">
                <a:hlinkClick r:id="rId2"/>
              </a:rPr>
              <a:t>smartpay.gsa.gov/about-gsa-smartpay/tax-information/state-response-letter</a:t>
            </a:r>
            <a:endParaRPr lang="en-US" sz="2400" dirty="0" smtClean="0"/>
          </a:p>
          <a:p>
            <a:endParaRPr lang="en-US" sz="2400" dirty="0"/>
          </a:p>
          <a:p>
            <a:endParaRPr lang="en-US" sz="2400" dirty="0" smtClean="0">
              <a:latin typeface="Arial" panose="020B0604020202020204" pitchFamily="34" charset="0"/>
              <a:cs typeface="Arial" panose="020B0604020202020204" pitchFamily="34" charset="0"/>
            </a:endParaRP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390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SURCHARGES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86</a:t>
            </a:fld>
            <a:endParaRPr lang="en-US" dirty="0"/>
          </a:p>
        </p:txBody>
      </p:sp>
      <p:sp>
        <p:nvSpPr>
          <p:cNvPr id="5" name="Content Placeholder 2"/>
          <p:cNvSpPr txBox="1">
            <a:spLocks/>
          </p:cNvSpPr>
          <p:nvPr/>
        </p:nvSpPr>
        <p:spPr>
          <a:xfrm>
            <a:off x="836760" y="1143000"/>
            <a:ext cx="7850039"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As a result of the settlement between a class of retailers and the brands, on January 27, 2013, merchants in the United States and U.S. Territories </a:t>
            </a:r>
            <a:r>
              <a:rPr lang="en-US" sz="2400" dirty="0" smtClean="0">
                <a:solidFill>
                  <a:srgbClr val="FF0000"/>
                </a:solidFill>
                <a:latin typeface="Arial" panose="020B0604020202020204" pitchFamily="34" charset="0"/>
                <a:cs typeface="Arial" panose="020B0604020202020204" pitchFamily="34" charset="0"/>
              </a:rPr>
              <a:t>are</a:t>
            </a:r>
            <a:r>
              <a:rPr lang="en-US" sz="2400" dirty="0" smtClean="0">
                <a:latin typeface="Arial" panose="020B0604020202020204" pitchFamily="34" charset="0"/>
                <a:cs typeface="Arial" panose="020B0604020202020204" pitchFamily="34" charset="0"/>
              </a:rPr>
              <a:t> permitted to impose a surcharge on cardholders when a charge/credit card is used</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If a merchant is imposing a surcharge, the cardholder should consider </a:t>
            </a:r>
            <a:r>
              <a:rPr lang="en-US" sz="2400" dirty="0" smtClean="0">
                <a:solidFill>
                  <a:srgbClr val="FF0000"/>
                </a:solidFill>
                <a:latin typeface="Arial" panose="020B0604020202020204" pitchFamily="34" charset="0"/>
                <a:cs typeface="Arial" panose="020B0604020202020204" pitchFamily="34" charset="0"/>
              </a:rPr>
              <a:t>choosing another merchant </a:t>
            </a:r>
            <a:r>
              <a:rPr lang="en-US" sz="2400" dirty="0" smtClean="0">
                <a:latin typeface="Arial" panose="020B0604020202020204" pitchFamily="34" charset="0"/>
                <a:cs typeface="Arial" panose="020B0604020202020204" pitchFamily="34" charset="0"/>
              </a:rPr>
              <a:t>that offers the same or similar item(s) to avoid paying the surcharge </a:t>
            </a: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8588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3</a:t>
            </a:r>
            <a:r>
              <a:rPr lang="en-US" baseline="30000" dirty="0" smtClean="0"/>
              <a:t>RD</a:t>
            </a:r>
            <a:r>
              <a:rPr lang="en-US" dirty="0" smtClean="0"/>
              <a:t> PARTY PAYMENTS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87</a:t>
            </a:fld>
            <a:endParaRPr lang="en-US" dirty="0"/>
          </a:p>
        </p:txBody>
      </p:sp>
      <p:sp>
        <p:nvSpPr>
          <p:cNvPr id="5" name="Content Placeholder 2"/>
          <p:cNvSpPr txBox="1">
            <a:spLocks/>
          </p:cNvSpPr>
          <p:nvPr/>
        </p:nvSpPr>
        <p:spPr>
          <a:xfrm>
            <a:off x="738555" y="948177"/>
            <a:ext cx="8405446" cy="5334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smtClean="0">
                <a:latin typeface="Arial" panose="020B0604020202020204" pitchFamily="34" charset="0"/>
                <a:cs typeface="Arial" panose="020B0604020202020204" pitchFamily="34" charset="0"/>
              </a:rPr>
              <a:t>Where it is identified that the purchase will be processed via a third party merchant (such as PayPal), the CH should make </a:t>
            </a:r>
            <a:r>
              <a:rPr lang="en-US" sz="2400" u="sng" dirty="0" smtClean="0">
                <a:latin typeface="Arial" panose="020B0604020202020204" pitchFamily="34" charset="0"/>
                <a:cs typeface="Arial" panose="020B0604020202020204" pitchFamily="34" charset="0"/>
              </a:rPr>
              <a:t>every attempt </a:t>
            </a:r>
            <a:r>
              <a:rPr lang="en-US" sz="2400" dirty="0" smtClean="0">
                <a:latin typeface="Arial" panose="020B0604020202020204" pitchFamily="34" charset="0"/>
                <a:cs typeface="Arial" panose="020B0604020202020204" pitchFamily="34" charset="0"/>
              </a:rPr>
              <a:t>to choose another merchant with whom to procure the goods and and/or services </a:t>
            </a:r>
          </a:p>
          <a:p>
            <a:pPr marL="0" indent="0">
              <a:buFont typeface="Arial" pitchFamily="34" charset="0"/>
              <a:buNone/>
              <a:defRPr/>
            </a:pPr>
            <a:endParaRPr lang="en-US" sz="2400" dirty="0" smtClean="0">
              <a:latin typeface="Arial" panose="020B0604020202020204" pitchFamily="34" charset="0"/>
              <a:cs typeface="Arial" panose="020B0604020202020204" pitchFamily="34" charset="0"/>
            </a:endParaRPr>
          </a:p>
          <a:p>
            <a:pPr>
              <a:defRPr/>
            </a:pPr>
            <a:r>
              <a:rPr lang="en-US" sz="2400" dirty="0" smtClean="0">
                <a:latin typeface="Arial" panose="020B0604020202020204" pitchFamily="34" charset="0"/>
                <a:cs typeface="Arial" panose="020B0604020202020204" pitchFamily="34" charset="0"/>
              </a:rPr>
              <a:t>If it is still found necessary to procure through using a third party payment merchant, the approving officer must ensure adequate </a:t>
            </a:r>
            <a:r>
              <a:rPr lang="en-US" sz="2400" u="sng" dirty="0" smtClean="0">
                <a:latin typeface="Arial" panose="020B0604020202020204" pitchFamily="34" charset="0"/>
                <a:cs typeface="Arial" panose="020B0604020202020204" pitchFamily="34" charset="0"/>
              </a:rPr>
              <a:t>supporting documentation (MFR)</a:t>
            </a:r>
            <a:r>
              <a:rPr lang="en-US" sz="2400" dirty="0" smtClean="0">
                <a:latin typeface="Arial" panose="020B0604020202020204" pitchFamily="34" charset="0"/>
                <a:cs typeface="Arial" panose="020B0604020202020204" pitchFamily="34" charset="0"/>
              </a:rPr>
              <a:t> stating that there was a detailed review of the purchase and that the </a:t>
            </a:r>
            <a:r>
              <a:rPr lang="en-US" sz="2400" u="sng" dirty="0" smtClean="0">
                <a:latin typeface="Arial" panose="020B0604020202020204" pitchFamily="34" charset="0"/>
                <a:cs typeface="Arial" panose="020B0604020202020204" pitchFamily="34" charset="0"/>
              </a:rPr>
              <a:t>use of the third party payment merchant was unavoidable</a:t>
            </a:r>
          </a:p>
        </p:txBody>
      </p:sp>
    </p:spTree>
    <p:extLst>
      <p:ext uri="{BB962C8B-B14F-4D97-AF65-F5344CB8AC3E}">
        <p14:creationId xmlns:p14="http://schemas.microsoft.com/office/powerpoint/2010/main" val="80915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RED FLAGS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A3C3F5D-9F0A-4D26-898B-10DC4C85EEE6}" type="slidenum">
              <a:rPr lang="en-US" smtClean="0"/>
              <a:t>88</a:t>
            </a:fld>
            <a:endParaRPr lang="en-US" dirty="0"/>
          </a:p>
        </p:txBody>
      </p:sp>
      <p:sp>
        <p:nvSpPr>
          <p:cNvPr id="5" name="Rectangle 3"/>
          <p:cNvSpPr txBox="1">
            <a:spLocks noChangeArrowheads="1"/>
          </p:cNvSpPr>
          <p:nvPr/>
        </p:nvSpPr>
        <p:spPr>
          <a:xfrm>
            <a:off x="914400" y="1219200"/>
            <a:ext cx="7772400" cy="5029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rgbClr val="FF0000"/>
                </a:solidFill>
                <a:latin typeface="Arial" panose="020B0604020202020204" pitchFamily="34" charset="0"/>
                <a:cs typeface="Arial" panose="020B0604020202020204" pitchFamily="34" charset="0"/>
              </a:rPr>
              <a:t>Pay Pal / Squared </a:t>
            </a:r>
            <a:r>
              <a:rPr lang="en-US" sz="2400" dirty="0" smtClean="0">
                <a:latin typeface="Arial" panose="020B0604020202020204" pitchFamily="34" charset="0"/>
                <a:cs typeface="Arial" panose="020B0604020202020204" pitchFamily="34" charset="0"/>
              </a:rPr>
              <a:t>- Using a third party merchant to process purchases that could have been made directly to merchants (MFR Required)</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Office Depot / Office Max / Staples</a:t>
            </a:r>
            <a:r>
              <a:rPr lang="en-US" sz="2400" dirty="0" smtClean="0">
                <a:latin typeface="Arial" panose="020B0604020202020204" pitchFamily="34" charset="0"/>
                <a:cs typeface="Arial" panose="020B0604020202020204" pitchFamily="34" charset="0"/>
              </a:rPr>
              <a:t> or other commercial sources when purchasing office products and cleaning supplies</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Department Stores </a:t>
            </a:r>
            <a:r>
              <a:rPr lang="en-US" sz="2400" dirty="0" smtClean="0">
                <a:latin typeface="Arial" panose="020B0604020202020204" pitchFamily="34" charset="0"/>
                <a:cs typeface="Arial" panose="020B0604020202020204" pitchFamily="34" charset="0"/>
              </a:rPr>
              <a:t>- Purchase must meet the minimum needs of the Government</a:t>
            </a:r>
          </a:p>
        </p:txBody>
      </p:sp>
    </p:spTree>
    <p:extLst>
      <p:ext uri="{BB962C8B-B14F-4D97-AF65-F5344CB8AC3E}">
        <p14:creationId xmlns:p14="http://schemas.microsoft.com/office/powerpoint/2010/main" val="306308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SJA GPC BEST PRACTICES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89</a:t>
            </a:fld>
            <a:endParaRPr lang="en-US" dirty="0"/>
          </a:p>
        </p:txBody>
      </p:sp>
      <p:sp>
        <p:nvSpPr>
          <p:cNvPr id="5" name="Content Placeholder 2"/>
          <p:cNvSpPr txBox="1">
            <a:spLocks/>
          </p:cNvSpPr>
          <p:nvPr/>
        </p:nvSpPr>
        <p:spPr>
          <a:xfrm>
            <a:off x="228600" y="1600200"/>
            <a:ext cx="84582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SPEND WISELY</a:t>
            </a:r>
          </a:p>
          <a:p>
            <a:r>
              <a:rPr lang="en-US" sz="2400" dirty="0" smtClean="0">
                <a:latin typeface="Arial" panose="020B0604020202020204" pitchFamily="34" charset="0"/>
                <a:cs typeface="Arial" panose="020B0604020202020204" pitchFamily="34" charset="0"/>
              </a:rPr>
              <a:t>DON’T STEAL</a:t>
            </a:r>
          </a:p>
          <a:p>
            <a:r>
              <a:rPr lang="en-US" sz="2400" dirty="0" smtClean="0">
                <a:latin typeface="Arial" panose="020B0604020202020204" pitchFamily="34" charset="0"/>
                <a:cs typeface="Arial" panose="020B0604020202020204" pitchFamily="34" charset="0"/>
              </a:rPr>
              <a:t>DON’T SPLIT</a:t>
            </a:r>
          </a:p>
          <a:p>
            <a:r>
              <a:rPr lang="en-US" sz="2400" dirty="0" smtClean="0">
                <a:latin typeface="Arial" panose="020B0604020202020204" pitchFamily="34" charset="0"/>
                <a:cs typeface="Arial" panose="020B0604020202020204" pitchFamily="34" charset="0"/>
              </a:rPr>
              <a:t>DON’T BUY STUFF YOU SHOULDN’T BUY</a:t>
            </a:r>
          </a:p>
          <a:p>
            <a:r>
              <a:rPr lang="en-US" sz="2400" dirty="0" smtClean="0">
                <a:latin typeface="Arial" panose="020B0604020202020204" pitchFamily="34" charset="0"/>
                <a:cs typeface="Arial" panose="020B0604020202020204" pitchFamily="34" charset="0"/>
              </a:rPr>
              <a:t>LOOKING GOOD IS BEING GOOD</a:t>
            </a: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POC:</a:t>
            </a:r>
          </a:p>
          <a:p>
            <a:pPr marL="0" indent="0">
              <a:buFont typeface="Arial" pitchFamily="34" charse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CPT Alexander Salloum</a:t>
            </a:r>
          </a:p>
          <a:p>
            <a:pPr marL="0" indent="0">
              <a:buNone/>
            </a:pPr>
            <a:r>
              <a:rPr lang="en-US" sz="2400" dirty="0" smtClean="0">
                <a:latin typeface="Arial" panose="020B0604020202020204" pitchFamily="34" charset="0"/>
                <a:cs typeface="Arial" panose="020B0604020202020204" pitchFamily="34" charset="0"/>
              </a:rPr>
              <a:t>	alexander.g.salloum.mil@mail.mil</a:t>
            </a:r>
            <a:endParaRPr lang="en-US" sz="2400" dirty="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706) 545-7525</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pPr marL="0" indent="0">
              <a:buFont typeface="Arial" pitchFamily="34" charset="0"/>
              <a:buNone/>
            </a:pPr>
            <a:r>
              <a:rPr lang="en-US" sz="2400" dirty="0" smtClean="0">
                <a:latin typeface="Arial" panose="020B0604020202020204" pitchFamily="34" charset="0"/>
                <a:cs typeface="Arial" panose="020B0604020202020204" pitchFamily="34" charset="0"/>
              </a:rPr>
              <a:t>	</a:t>
            </a:r>
          </a:p>
        </p:txBody>
      </p:sp>
      <p:pic>
        <p:nvPicPr>
          <p:cNvPr id="6" name="Picture 3" descr="C:\Users\laura.segovia\AppData\Local\Microsoft\Windows\Temporary Internet Files\Content.IE5\B3YXHKHQ\MC900391034[1].wmf"/>
          <p:cNvPicPr>
            <a:picLocks noChangeAspect="1" noChangeArrowheads="1"/>
          </p:cNvPicPr>
          <p:nvPr/>
        </p:nvPicPr>
        <p:blipFill>
          <a:blip r:embed="rId2" cstate="print"/>
          <a:srcRect/>
          <a:stretch>
            <a:fillRect/>
          </a:stretch>
        </p:blipFill>
        <p:spPr>
          <a:xfrm>
            <a:off x="5867400" y="1600200"/>
            <a:ext cx="3106737" cy="3784600"/>
          </a:xfrm>
          <a:prstGeom prst="rect">
            <a:avLst/>
          </a:prstGeom>
          <a:noFill/>
        </p:spPr>
      </p:pic>
    </p:spTree>
    <p:extLst>
      <p:ext uri="{BB962C8B-B14F-4D97-AF65-F5344CB8AC3E}">
        <p14:creationId xmlns:p14="http://schemas.microsoft.com/office/powerpoint/2010/main" val="2171711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PURPOSE OF TRAINING</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9</a:t>
            </a:fld>
            <a:endParaRPr lang="en-US" dirty="0"/>
          </a:p>
        </p:txBody>
      </p:sp>
      <p:sp>
        <p:nvSpPr>
          <p:cNvPr id="5" name="Content Placeholder 4"/>
          <p:cNvSpPr>
            <a:spLocks noGrp="1"/>
          </p:cNvSpPr>
          <p:nvPr>
            <p:ph idx="1"/>
          </p:nvPr>
        </p:nvSpPr>
        <p:spPr>
          <a:xfrm>
            <a:off x="922338" y="1217575"/>
            <a:ext cx="7772400" cy="3725122"/>
          </a:xfrm>
          <a:prstGeom prst="rect">
            <a:avLst/>
          </a:prstGeom>
        </p:spPr>
        <p:txBody>
          <a:bodyPr wrap="square">
            <a:spAutoFit/>
          </a:bodyPr>
          <a:lstStyle/>
          <a:p>
            <a:pPr marL="342900"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Review DOD, DA, </a:t>
            </a:r>
            <a:r>
              <a:rPr lang="en-US" sz="2400" b="0" dirty="0" smtClean="0">
                <a:latin typeface="Arial" panose="020B0604020202020204" pitchFamily="34" charset="0"/>
                <a:cs typeface="Arial" panose="020B0604020202020204" pitchFamily="34" charset="0"/>
              </a:rPr>
              <a:t>ACC and MICC </a:t>
            </a:r>
            <a:r>
              <a:rPr lang="en-US" sz="2400" b="0" dirty="0">
                <a:latin typeface="Arial" panose="020B0604020202020204" pitchFamily="34" charset="0"/>
                <a:cs typeface="Arial" panose="020B0604020202020204" pitchFamily="34" charset="0"/>
              </a:rPr>
              <a:t>GPC </a:t>
            </a:r>
            <a:r>
              <a:rPr lang="en-US" sz="2400" b="0" dirty="0" smtClean="0">
                <a:latin typeface="Arial" panose="020B0604020202020204" pitchFamily="34" charset="0"/>
                <a:cs typeface="Arial" panose="020B0604020202020204" pitchFamily="34" charset="0"/>
              </a:rPr>
              <a:t>local policies</a:t>
            </a:r>
            <a:r>
              <a:rPr lang="en-US" sz="2400" b="0" dirty="0">
                <a:latin typeface="Arial" panose="020B0604020202020204" pitchFamily="34" charset="0"/>
                <a:cs typeface="Arial" panose="020B0604020202020204" pitchFamily="34" charset="0"/>
              </a:rPr>
              <a:t>, procedures and regulations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Provide guidance on </a:t>
            </a:r>
            <a:r>
              <a:rPr lang="en-US" sz="2400" b="0" dirty="0" smtClean="0">
                <a:latin typeface="Arial" panose="020B0604020202020204" pitchFamily="34" charset="0"/>
                <a:cs typeface="Arial" panose="020B0604020202020204" pitchFamily="34" charset="0"/>
              </a:rPr>
              <a:t>Billing Official </a:t>
            </a:r>
            <a:r>
              <a:rPr lang="en-US" sz="2400" b="0" dirty="0">
                <a:latin typeface="Arial" panose="020B0604020202020204" pitchFamily="34" charset="0"/>
                <a:cs typeface="Arial" panose="020B0604020202020204" pitchFamily="34" charset="0"/>
              </a:rPr>
              <a:t>and </a:t>
            </a:r>
            <a:r>
              <a:rPr lang="en-US" sz="2400" b="0" dirty="0" smtClean="0">
                <a:latin typeface="Arial" panose="020B0604020202020204" pitchFamily="34" charset="0"/>
                <a:cs typeface="Arial" panose="020B0604020202020204" pitchFamily="34" charset="0"/>
              </a:rPr>
              <a:t>Cardholder </a:t>
            </a:r>
            <a:r>
              <a:rPr lang="en-US" sz="2400" b="0" dirty="0">
                <a:latin typeface="Arial" panose="020B0604020202020204" pitchFamily="34" charset="0"/>
                <a:cs typeface="Arial" panose="020B0604020202020204" pitchFamily="34" charset="0"/>
              </a:rPr>
              <a:t>responsibilities</a:t>
            </a:r>
          </a:p>
          <a:p>
            <a:pPr marL="342900"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You </a:t>
            </a:r>
            <a:r>
              <a:rPr lang="en-US" sz="2400" b="0" dirty="0">
                <a:latin typeface="Arial" panose="020B0604020202020204" pitchFamily="34" charset="0"/>
                <a:cs typeface="Arial" panose="020B0604020202020204" pitchFamily="34" charset="0"/>
              </a:rPr>
              <a:t>will take an exam at the end of training</a:t>
            </a:r>
          </a:p>
          <a:p>
            <a:pPr marL="339725" lvl="1" indent="0">
              <a:buNone/>
            </a:pPr>
            <a:r>
              <a:rPr lang="en-US" sz="2400" dirty="0" smtClean="0">
                <a:latin typeface="Arial" panose="020B0604020202020204" pitchFamily="34" charset="0"/>
                <a:cs typeface="Arial" panose="020B0604020202020204" pitchFamily="34" charset="0"/>
              </a:rPr>
              <a:t>  - Passing </a:t>
            </a:r>
            <a:r>
              <a:rPr lang="en-US" sz="2400" dirty="0">
                <a:latin typeface="Arial" panose="020B0604020202020204" pitchFamily="34" charset="0"/>
                <a:cs typeface="Arial" panose="020B0604020202020204" pitchFamily="34" charset="0"/>
              </a:rPr>
              <a:t>score: </a:t>
            </a:r>
            <a:r>
              <a:rPr lang="en-US" sz="2400" dirty="0">
                <a:solidFill>
                  <a:srgbClr val="FF0000"/>
                </a:solidFill>
                <a:latin typeface="Arial" panose="020B0604020202020204" pitchFamily="34" charset="0"/>
                <a:cs typeface="Arial" panose="020B0604020202020204" pitchFamily="34" charset="0"/>
              </a:rPr>
              <a:t>80% or higher</a:t>
            </a:r>
          </a:p>
          <a:p>
            <a:pPr marL="339725" lvl="1" indent="0">
              <a:buNone/>
            </a:pPr>
            <a:r>
              <a:rPr lang="en-US" sz="2400" dirty="0" smtClean="0">
                <a:latin typeface="Arial" panose="020B0604020202020204" pitchFamily="34" charset="0"/>
                <a:cs typeface="Arial" panose="020B0604020202020204" pitchFamily="34" charset="0"/>
              </a:rPr>
              <a:t>  - Fail </a:t>
            </a:r>
            <a:r>
              <a:rPr lang="en-US" sz="2400" dirty="0">
                <a:latin typeface="Arial" panose="020B0604020202020204" pitchFamily="34" charset="0"/>
                <a:cs typeface="Arial" panose="020B0604020202020204" pitchFamily="34" charset="0"/>
              </a:rPr>
              <a:t>to pass, must </a:t>
            </a:r>
            <a:r>
              <a:rPr lang="en-US" sz="2400" dirty="0" smtClean="0">
                <a:latin typeface="Arial" panose="020B0604020202020204" pitchFamily="34" charset="0"/>
                <a:cs typeface="Arial" panose="020B0604020202020204" pitchFamily="34" charset="0"/>
              </a:rPr>
              <a:t>retrain and retest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302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UNAUTHORIZED PURCHASES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A3C3F5D-9F0A-4D26-898B-10DC4C85EEE6}" type="slidenum">
              <a:rPr lang="en-US" smtClean="0"/>
              <a:t>90</a:t>
            </a:fld>
            <a:endParaRPr lang="en-US" dirty="0"/>
          </a:p>
        </p:txBody>
      </p:sp>
      <p:sp>
        <p:nvSpPr>
          <p:cNvPr id="5" name="Rectangle 3"/>
          <p:cNvSpPr txBox="1">
            <a:spLocks noChangeArrowheads="1"/>
          </p:cNvSpPr>
          <p:nvPr/>
        </p:nvSpPr>
        <p:spPr>
          <a:xfrm>
            <a:off x="457200" y="1006679"/>
            <a:ext cx="8229600" cy="56227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smtClean="0">
                <a:latin typeface="Arial" panose="020B0604020202020204" pitchFamily="34" charset="0"/>
                <a:cs typeface="Arial" panose="020B0604020202020204" pitchFamily="34" charset="0"/>
              </a:rPr>
              <a:t>Clothing</a:t>
            </a:r>
          </a:p>
          <a:p>
            <a:pPr>
              <a:lnSpc>
                <a:spcPct val="90000"/>
              </a:lnSpc>
            </a:pPr>
            <a:r>
              <a:rPr lang="en-US" sz="2400" dirty="0" smtClean="0">
                <a:latin typeface="Arial" panose="020B0604020202020204" pitchFamily="34" charset="0"/>
                <a:cs typeface="Arial" panose="020B0604020202020204" pitchFamily="34" charset="0"/>
              </a:rPr>
              <a:t>Food</a:t>
            </a:r>
          </a:p>
          <a:p>
            <a:pPr>
              <a:lnSpc>
                <a:spcPct val="90000"/>
              </a:lnSpc>
            </a:pPr>
            <a:r>
              <a:rPr lang="en-US" sz="2400" dirty="0" smtClean="0">
                <a:latin typeface="Arial" panose="020B0604020202020204" pitchFamily="34" charset="0"/>
                <a:cs typeface="Arial" panose="020B0604020202020204" pitchFamily="34" charset="0"/>
              </a:rPr>
              <a:t>Drinking Water</a:t>
            </a:r>
          </a:p>
          <a:p>
            <a:pPr>
              <a:lnSpc>
                <a:spcPct val="90000"/>
              </a:lnSpc>
            </a:pPr>
            <a:r>
              <a:rPr lang="en-US" sz="2400" dirty="0" smtClean="0">
                <a:latin typeface="Arial" panose="020B0604020202020204" pitchFamily="34" charset="0"/>
                <a:cs typeface="Arial" panose="020B0604020202020204" pitchFamily="34" charset="0"/>
              </a:rPr>
              <a:t>Business Cards</a:t>
            </a:r>
          </a:p>
          <a:p>
            <a:pPr>
              <a:lnSpc>
                <a:spcPct val="90000"/>
              </a:lnSpc>
            </a:pPr>
            <a:r>
              <a:rPr lang="en-US" sz="2400" dirty="0" smtClean="0">
                <a:latin typeface="Arial" panose="020B0604020202020204" pitchFamily="34" charset="0"/>
                <a:cs typeface="Arial" panose="020B0604020202020204" pitchFamily="34" charset="0"/>
              </a:rPr>
              <a:t>Money Orders</a:t>
            </a:r>
          </a:p>
          <a:p>
            <a:pPr>
              <a:lnSpc>
                <a:spcPct val="90000"/>
              </a:lnSpc>
            </a:pPr>
            <a:r>
              <a:rPr lang="en-US" sz="2400" dirty="0" smtClean="0">
                <a:latin typeface="Arial" panose="020B0604020202020204" pitchFamily="34" charset="0"/>
                <a:cs typeface="Arial" panose="020B0604020202020204" pitchFamily="34" charset="0"/>
              </a:rPr>
              <a:t>Savings Bonds</a:t>
            </a:r>
          </a:p>
          <a:p>
            <a:pPr>
              <a:lnSpc>
                <a:spcPct val="90000"/>
              </a:lnSpc>
            </a:pPr>
            <a:r>
              <a:rPr lang="en-US" sz="2400" dirty="0" smtClean="0">
                <a:latin typeface="Arial" panose="020B0604020202020204" pitchFamily="34" charset="0"/>
                <a:cs typeface="Arial" panose="020B0604020202020204" pitchFamily="34" charset="0"/>
              </a:rPr>
              <a:t>Cash Advances</a:t>
            </a:r>
          </a:p>
          <a:p>
            <a:pPr>
              <a:lnSpc>
                <a:spcPct val="90000"/>
              </a:lnSpc>
            </a:pPr>
            <a:r>
              <a:rPr lang="en-US" sz="2400" dirty="0" smtClean="0">
                <a:latin typeface="Arial" panose="020B0604020202020204" pitchFamily="34" charset="0"/>
                <a:cs typeface="Arial" panose="020B0604020202020204" pitchFamily="34" charset="0"/>
              </a:rPr>
              <a:t>Gifts, Mementos</a:t>
            </a:r>
          </a:p>
          <a:p>
            <a:pPr>
              <a:lnSpc>
                <a:spcPct val="90000"/>
              </a:lnSpc>
            </a:pPr>
            <a:r>
              <a:rPr lang="en-US" sz="2400" dirty="0" smtClean="0">
                <a:latin typeface="Arial" panose="020B0604020202020204" pitchFamily="34" charset="0"/>
                <a:cs typeface="Arial" panose="020B0604020202020204" pitchFamily="34" charset="0"/>
              </a:rPr>
              <a:t>Weapons</a:t>
            </a:r>
          </a:p>
          <a:p>
            <a:pPr>
              <a:lnSpc>
                <a:spcPct val="90000"/>
              </a:lnSpc>
            </a:pPr>
            <a:r>
              <a:rPr lang="en-US" sz="2400" dirty="0" smtClean="0">
                <a:latin typeface="Arial" panose="020B0604020202020204" pitchFamily="34" charset="0"/>
                <a:cs typeface="Arial" panose="020B0604020202020204" pitchFamily="34" charset="0"/>
              </a:rPr>
              <a:t>Weapon parts and components</a:t>
            </a:r>
          </a:p>
          <a:p>
            <a:pPr>
              <a:lnSpc>
                <a:spcPct val="90000"/>
              </a:lnSpc>
            </a:pPr>
            <a:r>
              <a:rPr lang="en-US" sz="2400" dirty="0" smtClean="0">
                <a:latin typeface="Arial" panose="020B0604020202020204" pitchFamily="34" charset="0"/>
                <a:cs typeface="Arial" panose="020B0604020202020204" pitchFamily="34" charset="0"/>
              </a:rPr>
              <a:t>Ammunition</a:t>
            </a:r>
          </a:p>
          <a:p>
            <a:pPr>
              <a:lnSpc>
                <a:spcPct val="90000"/>
              </a:lnSpc>
            </a:pPr>
            <a:r>
              <a:rPr lang="en-US" sz="2400" dirty="0" smtClean="0">
                <a:latin typeface="Arial" panose="020B0604020202020204" pitchFamily="34" charset="0"/>
                <a:cs typeface="Arial" panose="020B0604020202020204" pitchFamily="34" charset="0"/>
              </a:rPr>
              <a:t>Class VIII medical supplies                                         (must obtain through BMACH)</a:t>
            </a:r>
          </a:p>
        </p:txBody>
      </p:sp>
      <p:sp>
        <p:nvSpPr>
          <p:cNvPr id="6" name="Rectangle 4"/>
          <p:cNvSpPr txBox="1">
            <a:spLocks noChangeArrowheads="1"/>
          </p:cNvSpPr>
          <p:nvPr/>
        </p:nvSpPr>
        <p:spPr>
          <a:xfrm>
            <a:off x="5105400" y="922790"/>
            <a:ext cx="4038600" cy="550817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smtClean="0">
                <a:latin typeface="Arial" panose="020B0604020202020204" pitchFamily="34" charset="0"/>
                <a:cs typeface="Arial" panose="020B0604020202020204" pitchFamily="34" charset="0"/>
              </a:rPr>
              <a:t>Round-up</a:t>
            </a:r>
          </a:p>
          <a:p>
            <a:pPr>
              <a:lnSpc>
                <a:spcPct val="90000"/>
              </a:lnSpc>
            </a:pPr>
            <a:r>
              <a:rPr lang="en-US" sz="2400" dirty="0" smtClean="0">
                <a:latin typeface="Arial" panose="020B0604020202020204" pitchFamily="34" charset="0"/>
                <a:cs typeface="Arial" panose="020B0604020202020204" pitchFamily="34" charset="0"/>
              </a:rPr>
              <a:t>Medical Supplies</a:t>
            </a:r>
          </a:p>
          <a:p>
            <a:pPr>
              <a:lnSpc>
                <a:spcPct val="90000"/>
              </a:lnSpc>
            </a:pPr>
            <a:r>
              <a:rPr lang="en-US" sz="2400" dirty="0" smtClean="0">
                <a:latin typeface="Arial" panose="020B0604020202020204" pitchFamily="34" charset="0"/>
                <a:cs typeface="Arial" panose="020B0604020202020204" pitchFamily="34" charset="0"/>
              </a:rPr>
              <a:t>MWR (Morale, Welfare, Recreation) Items</a:t>
            </a:r>
          </a:p>
          <a:p>
            <a:pPr lvl="1">
              <a:lnSpc>
                <a:spcPct val="90000"/>
              </a:lnSpc>
              <a:buFont typeface="Wingdings" panose="05000000000000000000" pitchFamily="2" charset="2"/>
              <a:buChar char="§"/>
            </a:pPr>
            <a:r>
              <a:rPr lang="en-US" sz="2400" dirty="0" smtClean="0">
                <a:solidFill>
                  <a:srgbClr val="FF0000"/>
                </a:solidFill>
                <a:latin typeface="Arial" panose="020B0604020202020204" pitchFamily="34" charset="0"/>
                <a:cs typeface="Arial" panose="020B0604020202020204" pitchFamily="34" charset="0"/>
              </a:rPr>
              <a:t>Plastic ware</a:t>
            </a:r>
          </a:p>
          <a:p>
            <a:pPr lvl="1">
              <a:lnSpc>
                <a:spcPct val="9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BBQ Grills</a:t>
            </a:r>
          </a:p>
          <a:p>
            <a:pPr lvl="1">
              <a:lnSpc>
                <a:spcPct val="9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Picnic Tables</a:t>
            </a:r>
          </a:p>
          <a:p>
            <a:pPr lvl="1">
              <a:lnSpc>
                <a:spcPct val="9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Organization Day / Christmas Party Purchases</a:t>
            </a:r>
          </a:p>
          <a:p>
            <a:pPr lvl="1">
              <a:lnSpc>
                <a:spcPct val="9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Giveaway Items</a:t>
            </a:r>
          </a:p>
          <a:p>
            <a:pPr lvl="1">
              <a:lnSpc>
                <a:spcPct val="9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Betting/Casino Chips</a:t>
            </a:r>
          </a:p>
          <a:p>
            <a:pPr marL="457200" lvl="1" indent="0">
              <a:lnSpc>
                <a:spcPct val="90000"/>
              </a:lnSpc>
              <a:buNone/>
            </a:pPr>
            <a:endParaRPr lang="en-US" sz="2400" b="1" dirty="0" smtClean="0">
              <a:latin typeface="Arial" panose="020B0604020202020204" pitchFamily="34" charset="0"/>
              <a:cs typeface="Arial" panose="020B0604020202020204" pitchFamily="34" charset="0"/>
            </a:endParaRPr>
          </a:p>
          <a:p>
            <a:pPr marL="0" indent="0">
              <a:lnSpc>
                <a:spcPct val="90000"/>
              </a:lnSpc>
              <a:buNone/>
            </a:pPr>
            <a:endParaRPr lang="en-US" sz="2400" b="1" dirty="0" smtClean="0">
              <a:latin typeface="Arial" panose="020B0604020202020204" pitchFamily="34" charset="0"/>
              <a:cs typeface="Arial" panose="020B0604020202020204" pitchFamily="34" charset="0"/>
            </a:endParaRPr>
          </a:p>
        </p:txBody>
      </p:sp>
      <p:sp>
        <p:nvSpPr>
          <p:cNvPr id="7" name="Rounded Rectangle 5"/>
          <p:cNvSpPr>
            <a:spLocks noChangeArrowheads="1"/>
          </p:cNvSpPr>
          <p:nvPr/>
        </p:nvSpPr>
        <p:spPr bwMode="auto">
          <a:xfrm>
            <a:off x="730672" y="3478463"/>
            <a:ext cx="2590800" cy="1160444"/>
          </a:xfrm>
          <a:prstGeom prst="roundRect">
            <a:avLst>
              <a:gd name="adj" fmla="val 16667"/>
            </a:avLst>
          </a:prstGeom>
          <a:noFill/>
          <a:ln w="38100" algn="ctr">
            <a:solidFill>
              <a:srgbClr val="FF0000"/>
            </a:solidFill>
            <a:prstDash val="sysDash"/>
            <a:round/>
            <a:headEnd/>
            <a:tailEnd/>
          </a:ln>
        </p:spPr>
        <p:txBody>
          <a:bodyPr/>
          <a:lstStyle/>
          <a:p>
            <a:endParaRPr lang="en-US" dirty="0">
              <a:solidFill>
                <a:srgbClr val="FF0000"/>
              </a:solidFill>
            </a:endParaRPr>
          </a:p>
        </p:txBody>
      </p:sp>
    </p:spTree>
    <p:extLst>
      <p:ext uri="{BB962C8B-B14F-4D97-AF65-F5344CB8AC3E}">
        <p14:creationId xmlns:p14="http://schemas.microsoft.com/office/powerpoint/2010/main" val="716677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UNAUTHORIZED PURCHASES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A3C3F5D-9F0A-4D26-898B-10DC4C85EEE6}" type="slidenum">
              <a:rPr lang="en-US" smtClean="0"/>
              <a:t>91</a:t>
            </a:fld>
            <a:endParaRPr lang="en-US" dirty="0"/>
          </a:p>
        </p:txBody>
      </p:sp>
      <p:sp>
        <p:nvSpPr>
          <p:cNvPr id="6" name="Rectangle 3"/>
          <p:cNvSpPr txBox="1">
            <a:spLocks noChangeArrowheads="1"/>
          </p:cNvSpPr>
          <p:nvPr/>
        </p:nvSpPr>
        <p:spPr>
          <a:xfrm>
            <a:off x="970416" y="993472"/>
            <a:ext cx="7687970" cy="5243411"/>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smtClean="0">
                <a:latin typeface="Arial" panose="020B0604020202020204" pitchFamily="34" charset="0"/>
                <a:cs typeface="Arial" panose="020B0604020202020204" pitchFamily="34" charset="0"/>
              </a:rPr>
              <a:t>Travel Related (Must use Travel Card)</a:t>
            </a:r>
          </a:p>
          <a:p>
            <a:pPr lvl="1">
              <a:lnSpc>
                <a:spcPct val="90000"/>
              </a:lnSpc>
            </a:pPr>
            <a:r>
              <a:rPr lang="en-US" sz="2400" dirty="0" smtClean="0">
                <a:latin typeface="Arial" panose="020B0604020202020204" pitchFamily="34" charset="0"/>
                <a:cs typeface="Arial" panose="020B0604020202020204" pitchFamily="34" charset="0"/>
              </a:rPr>
              <a:t>Meals</a:t>
            </a:r>
          </a:p>
          <a:p>
            <a:pPr lvl="1">
              <a:lnSpc>
                <a:spcPct val="90000"/>
              </a:lnSpc>
            </a:pPr>
            <a:r>
              <a:rPr lang="en-US" sz="2400" dirty="0" smtClean="0">
                <a:latin typeface="Arial" panose="020B0604020202020204" pitchFamily="34" charset="0"/>
                <a:cs typeface="Arial" panose="020B0604020202020204" pitchFamily="34" charset="0"/>
              </a:rPr>
              <a:t>Lodging</a:t>
            </a:r>
          </a:p>
          <a:p>
            <a:pPr lvl="1">
              <a:lnSpc>
                <a:spcPct val="90000"/>
              </a:lnSpc>
            </a:pPr>
            <a:r>
              <a:rPr lang="en-US" sz="2400" dirty="0" smtClean="0">
                <a:latin typeface="Arial" panose="020B0604020202020204" pitchFamily="34" charset="0"/>
                <a:cs typeface="Arial" panose="020B0604020202020204" pitchFamily="34" charset="0"/>
              </a:rPr>
              <a:t>Transportation</a:t>
            </a:r>
          </a:p>
          <a:p>
            <a:pPr marL="457200" lvl="1" indent="0">
              <a:lnSpc>
                <a:spcPct val="90000"/>
              </a:lnSpc>
              <a:buFont typeface="Arial" pitchFamily="34" charset="0"/>
              <a:buNone/>
            </a:pPr>
            <a:endParaRPr lang="en-US" sz="2400" dirty="0" smtClean="0">
              <a:latin typeface="Arial" panose="020B0604020202020204" pitchFamily="34" charset="0"/>
              <a:cs typeface="Arial" panose="020B0604020202020204" pitchFamily="34" charset="0"/>
            </a:endParaRPr>
          </a:p>
          <a:p>
            <a:pPr>
              <a:lnSpc>
                <a:spcPct val="90000"/>
              </a:lnSpc>
            </a:pPr>
            <a:r>
              <a:rPr lang="en-US" sz="2400" dirty="0" smtClean="0">
                <a:latin typeface="Arial" panose="020B0604020202020204" pitchFamily="34" charset="0"/>
                <a:cs typeface="Arial" panose="020B0604020202020204" pitchFamily="34" charset="0"/>
              </a:rPr>
              <a:t>Long Term (&gt; 30 days) all rentals including lease of land or buildings.  Rentals can </a:t>
            </a:r>
            <a:r>
              <a:rPr lang="en-US" sz="2400" u="sng" dirty="0" smtClean="0">
                <a:solidFill>
                  <a:srgbClr val="FF0000"/>
                </a:solidFill>
                <a:latin typeface="Arial" panose="020B0604020202020204" pitchFamily="34" charset="0"/>
                <a:cs typeface="Arial" panose="020B0604020202020204" pitchFamily="34" charset="0"/>
              </a:rPr>
              <a:t>never</a:t>
            </a:r>
            <a:r>
              <a:rPr lang="en-US" sz="2400" dirty="0" smtClean="0">
                <a:latin typeface="Arial" panose="020B0604020202020204" pitchFamily="34" charset="0"/>
                <a:cs typeface="Arial" panose="020B0604020202020204" pitchFamily="34" charset="0"/>
              </a:rPr>
              <a:t> exceed $2,500 or 30 days.</a:t>
            </a:r>
          </a:p>
          <a:p>
            <a:pPr marL="0" indent="0">
              <a:lnSpc>
                <a:spcPct val="90000"/>
              </a:lnSpc>
              <a:buFont typeface="Arial" pitchFamily="34" charset="0"/>
              <a:buNone/>
            </a:pPr>
            <a:endParaRPr lang="en-US" sz="2400" dirty="0" smtClean="0">
              <a:latin typeface="Arial" panose="020B0604020202020204" pitchFamily="34" charset="0"/>
              <a:cs typeface="Arial" panose="020B0604020202020204" pitchFamily="34" charset="0"/>
            </a:endParaRPr>
          </a:p>
          <a:p>
            <a:pPr>
              <a:lnSpc>
                <a:spcPct val="90000"/>
              </a:lnSpc>
            </a:pPr>
            <a:r>
              <a:rPr lang="en-US" sz="2400" dirty="0" smtClean="0">
                <a:latin typeface="Arial" panose="020B0604020202020204" pitchFamily="34" charset="0"/>
                <a:cs typeface="Arial" panose="020B0604020202020204" pitchFamily="34" charset="0"/>
              </a:rPr>
              <a:t>Aircraft Oil / Fuel</a:t>
            </a:r>
          </a:p>
          <a:p>
            <a:pPr marL="0" indent="0">
              <a:lnSpc>
                <a:spcPct val="90000"/>
              </a:lnSpc>
              <a:buFont typeface="Arial" pitchFamily="34" charset="0"/>
              <a:buNone/>
            </a:pPr>
            <a:endParaRPr lang="en-US" sz="2400" dirty="0" smtClean="0">
              <a:latin typeface="Arial" panose="020B0604020202020204" pitchFamily="34" charset="0"/>
              <a:cs typeface="Arial" panose="020B0604020202020204" pitchFamily="34" charset="0"/>
            </a:endParaRPr>
          </a:p>
          <a:p>
            <a:pPr>
              <a:lnSpc>
                <a:spcPct val="90000"/>
              </a:lnSpc>
            </a:pPr>
            <a:r>
              <a:rPr lang="en-US" sz="2400" dirty="0" smtClean="0">
                <a:latin typeface="Arial" panose="020B0604020202020204" pitchFamily="34" charset="0"/>
                <a:cs typeface="Arial" panose="020B0604020202020204" pitchFamily="34" charset="0"/>
              </a:rPr>
              <a:t>GSA Vehicle Repairs</a:t>
            </a:r>
          </a:p>
          <a:p>
            <a:pPr marL="0" indent="0">
              <a:lnSpc>
                <a:spcPct val="90000"/>
              </a:lnSpc>
              <a:buFont typeface="Arial" pitchFamily="34" charset="0"/>
              <a:buNone/>
            </a:pPr>
            <a:endParaRPr lang="en-US" sz="2400" dirty="0" smtClean="0">
              <a:latin typeface="Arial" panose="020B0604020202020204" pitchFamily="34" charset="0"/>
              <a:cs typeface="Arial" panose="020B0604020202020204" pitchFamily="34" charset="0"/>
            </a:endParaRPr>
          </a:p>
          <a:p>
            <a:pPr>
              <a:lnSpc>
                <a:spcPct val="90000"/>
              </a:lnSpc>
            </a:pPr>
            <a:r>
              <a:rPr lang="en-US" sz="2400" dirty="0" smtClean="0">
                <a:latin typeface="Arial" panose="020B0604020202020204" pitchFamily="34" charset="0"/>
                <a:cs typeface="Arial" panose="020B0604020202020204" pitchFamily="34" charset="0"/>
              </a:rPr>
              <a:t>Untreated (parasites) Wood</a:t>
            </a:r>
          </a:p>
          <a:p>
            <a:pPr>
              <a:lnSpc>
                <a:spcPct val="90000"/>
              </a:lnSpc>
            </a:pPr>
            <a:endParaRPr lang="en-US" sz="2400" b="1" dirty="0" smtClean="0"/>
          </a:p>
        </p:txBody>
      </p:sp>
    </p:spTree>
    <p:extLst>
      <p:ext uri="{BB962C8B-B14F-4D97-AF65-F5344CB8AC3E}">
        <p14:creationId xmlns:p14="http://schemas.microsoft.com/office/powerpoint/2010/main" val="3848254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UAC - </a:t>
            </a:r>
            <a:r>
              <a:rPr lang="en-US" dirty="0" smtClean="0">
                <a:solidFill>
                  <a:srgbClr val="FF0000"/>
                </a:solidFill>
              </a:rPr>
              <a:t>UNAUTHORIZED COMMITMENT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A3C3F5D-9F0A-4D26-898B-10DC4C85EEE6}" type="slidenum">
              <a:rPr lang="en-US" smtClean="0"/>
              <a:t>92</a:t>
            </a:fld>
            <a:endParaRPr lang="en-US" dirty="0"/>
          </a:p>
        </p:txBody>
      </p:sp>
      <p:sp>
        <p:nvSpPr>
          <p:cNvPr id="5" name="Content Placeholder 2"/>
          <p:cNvSpPr txBox="1">
            <a:spLocks/>
          </p:cNvSpPr>
          <p:nvPr/>
        </p:nvSpPr>
        <p:spPr>
          <a:xfrm>
            <a:off x="942002" y="1143000"/>
            <a:ext cx="7850039"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An agreement that is not binding solely because the Government representative who made it </a:t>
            </a:r>
            <a:r>
              <a:rPr lang="en-US" sz="2400" b="1" dirty="0" smtClean="0">
                <a:solidFill>
                  <a:srgbClr val="FF0000"/>
                </a:solidFill>
                <a:latin typeface="Arial" panose="020B0604020202020204" pitchFamily="34" charset="0"/>
                <a:cs typeface="Arial" panose="020B0604020202020204" pitchFamily="34" charset="0"/>
              </a:rPr>
              <a:t>lacked the authority</a:t>
            </a:r>
            <a:r>
              <a:rPr lang="en-US" sz="2400" b="1" dirty="0" smtClean="0">
                <a:solidFill>
                  <a:srgbClr val="FFFF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to enter into that agreement on behalf of the Government</a:t>
            </a:r>
          </a:p>
          <a:p>
            <a:endParaRPr lang="en-US" sz="2400" dirty="0" smtClean="0">
              <a:latin typeface="Arial" panose="020B0604020202020204" pitchFamily="34" charset="0"/>
              <a:cs typeface="Arial" panose="020B0604020202020204" pitchFamily="34" charset="0"/>
            </a:endParaRPr>
          </a:p>
          <a:p>
            <a:pPr algn="ctr">
              <a:buFont typeface="Wingdings" pitchFamily="2" charset="2"/>
              <a:buNone/>
            </a:pPr>
            <a:r>
              <a:rPr lang="en-US" sz="2400" b="1" dirty="0" smtClean="0">
                <a:latin typeface="Arial" panose="020B0604020202020204" pitchFamily="34" charset="0"/>
                <a:cs typeface="Arial" panose="020B0604020202020204" pitchFamily="34" charset="0"/>
              </a:rPr>
              <a:t>ONLY THE CARDHOLDER HAS THIS AUTHORITY</a:t>
            </a:r>
          </a:p>
          <a:p>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230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CHECK BEFORE YOU BUY!</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93</a:t>
            </a:fld>
            <a:endParaRPr lang="en-US" dirty="0"/>
          </a:p>
        </p:txBody>
      </p:sp>
      <p:sp>
        <p:nvSpPr>
          <p:cNvPr id="5" name="Content Placeholder 2"/>
          <p:cNvSpPr txBox="1">
            <a:spLocks/>
          </p:cNvSpPr>
          <p:nvPr/>
        </p:nvSpPr>
        <p:spPr>
          <a:xfrm>
            <a:off x="937726" y="871977"/>
            <a:ext cx="7753350" cy="548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800" b="1" dirty="0" smtClean="0">
                <a:latin typeface="Arial" panose="020B0604020202020204" pitchFamily="34" charset="0"/>
                <a:cs typeface="Arial" panose="020B0604020202020204" pitchFamily="34" charset="0"/>
              </a:rPr>
              <a:t>GPC Website:</a:t>
            </a:r>
          </a:p>
          <a:p>
            <a:pPr algn="ctr">
              <a:buFont typeface="Arial" pitchFamily="34" charset="0"/>
              <a:buNone/>
            </a:pPr>
            <a:r>
              <a:rPr lang="en-US" sz="2400" dirty="0" smtClean="0">
                <a:latin typeface="Arial" panose="020B0604020202020204" pitchFamily="34" charset="0"/>
                <a:cs typeface="Arial" panose="020B0604020202020204" pitchFamily="34" charset="0"/>
                <a:hlinkClick r:id="rId2"/>
              </a:rPr>
              <a:t>https://www.benning.army.mil/tenant/micc/GPC.html</a:t>
            </a:r>
            <a:endParaRPr lang="en-US" sz="2400" dirty="0" smtClean="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GPC Purchase Guidance Local Policies</a:t>
            </a:r>
          </a:p>
          <a:p>
            <a:r>
              <a:rPr lang="en-US" sz="2400" dirty="0" smtClean="0">
                <a:latin typeface="Arial" panose="020B0604020202020204" pitchFamily="34" charset="0"/>
                <a:cs typeface="Arial" panose="020B0604020202020204" pitchFamily="34" charset="0"/>
              </a:rPr>
              <a:t>ACC Regulation 715-1</a:t>
            </a:r>
          </a:p>
          <a:p>
            <a:r>
              <a:rPr lang="en-US" sz="2400" dirty="0" smtClean="0">
                <a:latin typeface="Arial" panose="020B0604020202020204" pitchFamily="34" charset="0"/>
                <a:cs typeface="Arial" panose="020B0604020202020204" pitchFamily="34" charset="0"/>
              </a:rPr>
              <a:t>MICC Guide Book</a:t>
            </a:r>
          </a:p>
          <a:p>
            <a:r>
              <a:rPr lang="en-US" sz="2400" dirty="0" smtClean="0">
                <a:latin typeface="Arial" panose="020B0604020202020204" pitchFamily="34" charset="0"/>
                <a:cs typeface="Arial" panose="020B0604020202020204" pitchFamily="34" charset="0"/>
              </a:rPr>
              <a:t>Contact your A/OPC</a:t>
            </a:r>
          </a:p>
          <a:p>
            <a:r>
              <a:rPr lang="en-US" sz="2400" dirty="0" smtClean="0">
                <a:latin typeface="Arial" panose="020B0604020202020204" pitchFamily="34" charset="0"/>
                <a:cs typeface="Arial" panose="020B0604020202020204" pitchFamily="34" charset="0"/>
              </a:rPr>
              <a:t>Contact the SJA</a:t>
            </a:r>
          </a:p>
        </p:txBody>
      </p:sp>
    </p:spTree>
    <p:extLst>
      <p:ext uri="{BB962C8B-B14F-4D97-AF65-F5344CB8AC3E}">
        <p14:creationId xmlns:p14="http://schemas.microsoft.com/office/powerpoint/2010/main" val="2311401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GPC AUDITS </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94</a:t>
            </a:fld>
            <a:endParaRPr lang="en-US" dirty="0"/>
          </a:p>
        </p:txBody>
      </p:sp>
      <p:sp>
        <p:nvSpPr>
          <p:cNvPr id="5" name="Content Placeholder 6"/>
          <p:cNvSpPr txBox="1">
            <a:spLocks/>
          </p:cNvSpPr>
          <p:nvPr/>
        </p:nvSpPr>
        <p:spPr>
          <a:xfrm>
            <a:off x="928201" y="1003089"/>
            <a:ext cx="7772400" cy="52241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Your account will be inspected at least once a year</a:t>
            </a:r>
          </a:p>
          <a:p>
            <a:pPr marL="0" inden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To PASS</a:t>
            </a:r>
          </a:p>
          <a:p>
            <a:pPr lvl="1"/>
            <a:r>
              <a:rPr lang="en-US" sz="2400" dirty="0" smtClean="0">
                <a:latin typeface="Arial" panose="020B0604020202020204" pitchFamily="34" charset="0"/>
                <a:cs typeface="Arial" panose="020B0604020202020204" pitchFamily="34" charset="0"/>
              </a:rPr>
              <a:t>Score 80% or higher </a:t>
            </a:r>
          </a:p>
          <a:p>
            <a:pPr lvl="1"/>
            <a:r>
              <a:rPr lang="en-US" sz="2400" dirty="0" smtClean="0">
                <a:latin typeface="Arial" panose="020B0604020202020204" pitchFamily="34" charset="0"/>
                <a:cs typeface="Arial" panose="020B0604020202020204" pitchFamily="34" charset="0"/>
              </a:rPr>
              <a:t>AND no suspensions </a:t>
            </a:r>
          </a:p>
          <a:p>
            <a:pPr lvl="2"/>
            <a:r>
              <a:rPr lang="en-US" dirty="0" smtClean="0">
                <a:latin typeface="Arial" panose="020B0604020202020204" pitchFamily="34" charset="0"/>
                <a:cs typeface="Arial" panose="020B0604020202020204" pitchFamily="34" charset="0"/>
              </a:rPr>
              <a:t>Split Purchases</a:t>
            </a:r>
          </a:p>
          <a:p>
            <a:pPr lvl="2"/>
            <a:r>
              <a:rPr lang="en-US" dirty="0" smtClean="0">
                <a:latin typeface="Arial" panose="020B0604020202020204" pitchFamily="34" charset="0"/>
                <a:cs typeface="Arial" panose="020B0604020202020204" pitchFamily="34" charset="0"/>
              </a:rPr>
              <a:t>Misuse of the Account</a:t>
            </a:r>
          </a:p>
          <a:p>
            <a:pPr lvl="2"/>
            <a:r>
              <a:rPr lang="en-US" dirty="0" smtClean="0">
                <a:latin typeface="Arial" panose="020B0604020202020204" pitchFamily="34" charset="0"/>
                <a:cs typeface="Arial" panose="020B0604020202020204" pitchFamily="34" charset="0"/>
              </a:rPr>
              <a:t>Training not up-to-date</a:t>
            </a:r>
          </a:p>
          <a:p>
            <a:pPr lvl="2"/>
            <a:r>
              <a:rPr lang="en-US" dirty="0" smtClean="0">
                <a:latin typeface="Arial" panose="020B0604020202020204" pitchFamily="34" charset="0"/>
                <a:cs typeface="Arial" panose="020B0604020202020204" pitchFamily="34" charset="0"/>
              </a:rPr>
              <a:t>Don’t have minimum requirements (1 Billing Official, 1 Alt Billing Official and 1 Cardholder)</a:t>
            </a:r>
          </a:p>
        </p:txBody>
      </p:sp>
    </p:spTree>
    <p:extLst>
      <p:ext uri="{BB962C8B-B14F-4D97-AF65-F5344CB8AC3E}">
        <p14:creationId xmlns:p14="http://schemas.microsoft.com/office/powerpoint/2010/main" val="1745755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HOW DO I CREATE ORDERS NOW?</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95</a:t>
            </a:fld>
            <a:endParaRPr lang="en-US" dirty="0"/>
          </a:p>
        </p:txBody>
      </p:sp>
      <p:sp>
        <p:nvSpPr>
          <p:cNvPr id="5" name="Content Placeholder 2"/>
          <p:cNvSpPr txBox="1">
            <a:spLocks/>
          </p:cNvSpPr>
          <p:nvPr/>
        </p:nvSpPr>
        <p:spPr>
          <a:xfrm>
            <a:off x="912960" y="1059518"/>
            <a:ext cx="8307239" cy="511131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If you are with USASOC </a:t>
            </a:r>
          </a:p>
          <a:p>
            <a:pPr lvl="1"/>
            <a:r>
              <a:rPr lang="en-US" sz="2400" dirty="0" smtClean="0">
                <a:latin typeface="Arial" panose="020B0604020202020204" pitchFamily="34" charset="0"/>
                <a:cs typeface="Arial" panose="020B0604020202020204" pitchFamily="34" charset="0"/>
              </a:rPr>
              <a:t>Continue creating manual orders in Access Online</a:t>
            </a:r>
          </a:p>
          <a:p>
            <a:pPr marL="457200" lvl="1" inden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If you are not </a:t>
            </a:r>
          </a:p>
          <a:p>
            <a:pPr lvl="1"/>
            <a:r>
              <a:rPr lang="en-US" sz="2400" dirty="0" smtClean="0">
                <a:latin typeface="Arial" panose="020B0604020202020204" pitchFamily="34" charset="0"/>
                <a:cs typeface="Arial" panose="020B0604020202020204" pitchFamily="34" charset="0"/>
              </a:rPr>
              <a:t>Your </a:t>
            </a:r>
            <a:r>
              <a:rPr lang="en-US" sz="2400" dirty="0" smtClean="0">
                <a:solidFill>
                  <a:srgbClr val="FF0000"/>
                </a:solidFill>
                <a:latin typeface="Arial" panose="020B0604020202020204" pitchFamily="34" charset="0"/>
                <a:cs typeface="Arial" panose="020B0604020202020204" pitchFamily="34" charset="0"/>
              </a:rPr>
              <a:t>PR Processor </a:t>
            </a:r>
            <a:r>
              <a:rPr lang="en-US" sz="2400" dirty="0" smtClean="0">
                <a:latin typeface="Arial" panose="020B0604020202020204" pitchFamily="34" charset="0"/>
                <a:cs typeface="Arial" panose="020B0604020202020204" pitchFamily="34" charset="0"/>
              </a:rPr>
              <a:t>needs to create a Purchase Request in GFEBS</a:t>
            </a:r>
          </a:p>
          <a:p>
            <a:pPr lvl="1"/>
            <a:r>
              <a:rPr lang="en-US" sz="2400" dirty="0" smtClean="0">
                <a:latin typeface="Arial" panose="020B0604020202020204" pitchFamily="34" charset="0"/>
                <a:cs typeface="Arial" panose="020B0604020202020204" pitchFamily="34" charset="0"/>
              </a:rPr>
              <a:t>The PR will need </a:t>
            </a:r>
            <a:r>
              <a:rPr lang="en-US" sz="2400" dirty="0" smtClean="0">
                <a:solidFill>
                  <a:srgbClr val="FF0000"/>
                </a:solidFill>
                <a:latin typeface="Arial" panose="020B0604020202020204" pitchFamily="34" charset="0"/>
                <a:cs typeface="Arial" panose="020B0604020202020204" pitchFamily="34" charset="0"/>
              </a:rPr>
              <a:t>L1 Approval</a:t>
            </a:r>
            <a:r>
              <a:rPr lang="en-US" sz="2400" dirty="0" smtClean="0">
                <a:latin typeface="Arial" panose="020B0604020202020204" pitchFamily="34" charset="0"/>
                <a:cs typeface="Arial" panose="020B0604020202020204" pitchFamily="34" charset="0"/>
              </a:rPr>
              <a:t>, then </a:t>
            </a:r>
            <a:r>
              <a:rPr lang="en-US" sz="2400" dirty="0" smtClean="0">
                <a:solidFill>
                  <a:srgbClr val="FF0000"/>
                </a:solidFill>
                <a:latin typeface="Arial" panose="020B0604020202020204" pitchFamily="34" charset="0"/>
                <a:cs typeface="Arial" panose="020B0604020202020204" pitchFamily="34" charset="0"/>
              </a:rPr>
              <a:t>L4 Certification/Approval from your RM</a:t>
            </a:r>
          </a:p>
          <a:p>
            <a:pPr lvl="1"/>
            <a:r>
              <a:rPr lang="en-US" sz="2400" dirty="0" smtClean="0">
                <a:latin typeface="Arial" panose="020B0604020202020204" pitchFamily="34" charset="0"/>
                <a:cs typeface="Arial" panose="020B0604020202020204" pitchFamily="34" charset="0"/>
              </a:rPr>
              <a:t>This will process will send an </a:t>
            </a:r>
            <a:r>
              <a:rPr lang="en-US" sz="2400" dirty="0" smtClean="0">
                <a:solidFill>
                  <a:srgbClr val="FF0000"/>
                </a:solidFill>
                <a:latin typeface="Arial" panose="020B0604020202020204" pitchFamily="34" charset="0"/>
                <a:cs typeface="Arial" panose="020B0604020202020204" pitchFamily="34" charset="0"/>
              </a:rPr>
              <a:t>e-Order</a:t>
            </a:r>
            <a:r>
              <a:rPr lang="en-US" sz="2400" dirty="0" smtClean="0">
                <a:latin typeface="Arial" panose="020B0604020202020204" pitchFamily="34" charset="0"/>
                <a:cs typeface="Arial" panose="020B0604020202020204" pitchFamily="34" charset="0"/>
              </a:rPr>
              <a:t> to </a:t>
            </a:r>
            <a:r>
              <a:rPr lang="en-US" sz="2400" dirty="0" smtClean="0">
                <a:solidFill>
                  <a:srgbClr val="FF0000"/>
                </a:solidFill>
                <a:latin typeface="Arial" panose="020B0604020202020204" pitchFamily="34" charset="0"/>
                <a:cs typeface="Arial" panose="020B0604020202020204" pitchFamily="34" charset="0"/>
              </a:rPr>
              <a:t>Access Online</a:t>
            </a: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The </a:t>
            </a:r>
            <a:r>
              <a:rPr lang="en-US" sz="2400" u="sng" dirty="0" smtClean="0">
                <a:latin typeface="Arial" panose="020B0604020202020204" pitchFamily="34" charset="0"/>
                <a:cs typeface="Arial" panose="020B0604020202020204" pitchFamily="34" charset="0"/>
              </a:rPr>
              <a:t>Cardholder</a:t>
            </a:r>
            <a:r>
              <a:rPr lang="en-US" sz="2400" dirty="0" smtClean="0">
                <a:latin typeface="Arial" panose="020B0604020202020204" pitchFamily="34" charset="0"/>
                <a:cs typeface="Arial" panose="020B0604020202020204" pitchFamily="34" charset="0"/>
              </a:rPr>
              <a:t> will </a:t>
            </a:r>
            <a:r>
              <a:rPr lang="en-US" sz="2400" u="sng" dirty="0" smtClean="0">
                <a:latin typeface="Arial" panose="020B0604020202020204" pitchFamily="34" charset="0"/>
                <a:cs typeface="Arial" panose="020B0604020202020204" pitchFamily="34" charset="0"/>
              </a:rPr>
              <a:t>match</a:t>
            </a:r>
            <a:r>
              <a:rPr lang="en-US" sz="2400" dirty="0" smtClean="0">
                <a:latin typeface="Arial" panose="020B0604020202020204" pitchFamily="34" charset="0"/>
                <a:cs typeface="Arial" panose="020B0604020202020204" pitchFamily="34" charset="0"/>
              </a:rPr>
              <a:t> this </a:t>
            </a:r>
            <a:r>
              <a:rPr lang="en-US" sz="2400" u="sng" dirty="0" smtClean="0">
                <a:latin typeface="Arial" panose="020B0604020202020204" pitchFamily="34" charset="0"/>
                <a:cs typeface="Arial" panose="020B0604020202020204" pitchFamily="34" charset="0"/>
              </a:rPr>
              <a:t>e-Order</a:t>
            </a:r>
            <a:r>
              <a:rPr lang="en-US" sz="2400" dirty="0" smtClean="0">
                <a:latin typeface="Arial" panose="020B0604020202020204" pitchFamily="34" charset="0"/>
                <a:cs typeface="Arial" panose="020B0604020202020204" pitchFamily="34" charset="0"/>
              </a:rPr>
              <a:t> to the </a:t>
            </a:r>
            <a:r>
              <a:rPr lang="en-US" sz="2400" u="sng" dirty="0" smtClean="0">
                <a:latin typeface="Arial" panose="020B0604020202020204" pitchFamily="34" charset="0"/>
                <a:cs typeface="Arial" panose="020B0604020202020204" pitchFamily="34" charset="0"/>
              </a:rPr>
              <a:t>transaction</a:t>
            </a:r>
            <a:r>
              <a:rPr lang="en-US" sz="2400" dirty="0" smtClean="0">
                <a:latin typeface="Arial" panose="020B0604020202020204" pitchFamily="34" charset="0"/>
                <a:cs typeface="Arial" panose="020B0604020202020204" pitchFamily="34" charset="0"/>
              </a:rPr>
              <a:t>, once it posts to the bank  </a:t>
            </a:r>
          </a:p>
        </p:txBody>
      </p:sp>
    </p:spTree>
    <p:extLst>
      <p:ext uri="{BB962C8B-B14F-4D97-AF65-F5344CB8AC3E}">
        <p14:creationId xmlns:p14="http://schemas.microsoft.com/office/powerpoint/2010/main" val="469989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GFEBS PROCESS E-ORDERS</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96</a:t>
            </a:fld>
            <a:endParaRPr lang="en-US" dirty="0"/>
          </a:p>
        </p:txBody>
      </p:sp>
      <p:sp>
        <p:nvSpPr>
          <p:cNvPr id="5" name="Content Placeholder 1"/>
          <p:cNvSpPr txBox="1">
            <a:spLocks/>
          </p:cNvSpPr>
          <p:nvPr/>
        </p:nvSpPr>
        <p:spPr>
          <a:xfrm>
            <a:off x="868893" y="1127931"/>
            <a:ext cx="7923148" cy="1691469"/>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600" dirty="0" smtClean="0">
                <a:latin typeface="Arial" panose="020B0604020202020204" pitchFamily="34" charset="0"/>
                <a:cs typeface="Arial" panose="020B0604020202020204" pitchFamily="34" charset="0"/>
              </a:rPr>
              <a:t>When your </a:t>
            </a:r>
            <a:r>
              <a:rPr lang="en-US" sz="2600" dirty="0" smtClean="0">
                <a:solidFill>
                  <a:srgbClr val="FF0000"/>
                </a:solidFill>
                <a:latin typeface="Arial" panose="020B0604020202020204" pitchFamily="34" charset="0"/>
                <a:cs typeface="Arial" panose="020B0604020202020204" pitchFamily="34" charset="0"/>
              </a:rPr>
              <a:t>PR</a:t>
            </a:r>
            <a:r>
              <a:rPr lang="en-US" sz="2600" dirty="0" smtClean="0">
                <a:latin typeface="Arial" panose="020B0604020202020204" pitchFamily="34" charset="0"/>
                <a:cs typeface="Arial" panose="020B0604020202020204" pitchFamily="34" charset="0"/>
              </a:rPr>
              <a:t> has been created, L1 &amp; L4 certified in</a:t>
            </a:r>
          </a:p>
          <a:p>
            <a:pPr>
              <a:buFont typeface="Arial" pitchFamily="34" charset="0"/>
              <a:buNone/>
            </a:pPr>
            <a:r>
              <a:rPr lang="en-US" sz="2600" dirty="0" smtClean="0">
                <a:solidFill>
                  <a:srgbClr val="FF0000"/>
                </a:solidFill>
                <a:latin typeface="Arial" panose="020B0604020202020204" pitchFamily="34" charset="0"/>
                <a:cs typeface="Arial" panose="020B0604020202020204" pitchFamily="34" charset="0"/>
              </a:rPr>
              <a:t>GFEBS</a:t>
            </a:r>
            <a:r>
              <a:rPr lang="en-US" sz="2600" dirty="0" smtClean="0">
                <a:latin typeface="Arial" panose="020B0604020202020204" pitchFamily="34" charset="0"/>
                <a:cs typeface="Arial" panose="020B0604020202020204" pitchFamily="34" charset="0"/>
              </a:rPr>
              <a:t>, the </a:t>
            </a:r>
            <a:r>
              <a:rPr lang="en-US" sz="2600" dirty="0" smtClean="0">
                <a:solidFill>
                  <a:srgbClr val="FF0000"/>
                </a:solidFill>
                <a:latin typeface="Arial" panose="020B0604020202020204" pitchFamily="34" charset="0"/>
                <a:cs typeface="Arial" panose="020B0604020202020204" pitchFamily="34" charset="0"/>
              </a:rPr>
              <a:t>e-Order</a:t>
            </a:r>
            <a:r>
              <a:rPr lang="en-US" sz="2600" dirty="0" smtClean="0">
                <a:latin typeface="Arial" panose="020B0604020202020204" pitchFamily="34" charset="0"/>
                <a:cs typeface="Arial" panose="020B0604020202020204" pitchFamily="34" charset="0"/>
              </a:rPr>
              <a:t> (2100xxxxxx) is created in </a:t>
            </a:r>
            <a:r>
              <a:rPr lang="en-US" sz="2600" dirty="0" smtClean="0">
                <a:solidFill>
                  <a:srgbClr val="FF0000"/>
                </a:solidFill>
                <a:latin typeface="Arial" panose="020B0604020202020204" pitchFamily="34" charset="0"/>
                <a:cs typeface="Arial" panose="020B0604020202020204" pitchFamily="34" charset="0"/>
              </a:rPr>
              <a:t>Access</a:t>
            </a:r>
          </a:p>
          <a:p>
            <a:pPr>
              <a:buFont typeface="Arial" pitchFamily="34" charset="0"/>
              <a:buNone/>
            </a:pPr>
            <a:r>
              <a:rPr lang="en-US" sz="2600" dirty="0" smtClean="0">
                <a:solidFill>
                  <a:srgbClr val="FF0000"/>
                </a:solidFill>
                <a:latin typeface="Arial" panose="020B0604020202020204" pitchFamily="34" charset="0"/>
                <a:cs typeface="Arial" panose="020B0604020202020204" pitchFamily="34" charset="0"/>
              </a:rPr>
              <a:t>Online.</a:t>
            </a:r>
            <a:r>
              <a:rPr lang="en-US" sz="2600" dirty="0">
                <a:solidFill>
                  <a:srgbClr val="FF0000"/>
                </a:solidFill>
                <a:latin typeface="Arial" panose="020B0604020202020204" pitchFamily="34" charset="0"/>
                <a:cs typeface="Arial" panose="020B0604020202020204" pitchFamily="34" charset="0"/>
              </a:rPr>
              <a:t> </a:t>
            </a:r>
            <a:r>
              <a:rPr lang="en-US" sz="2600" dirty="0" smtClean="0">
                <a:solidFill>
                  <a:srgbClr val="FF0000"/>
                </a:solidFill>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You will match purchase e-Order to purchases and</a:t>
            </a:r>
          </a:p>
          <a:p>
            <a:pPr>
              <a:buFont typeface="Arial" pitchFamily="34" charset="0"/>
              <a:buNone/>
            </a:pPr>
            <a:r>
              <a:rPr lang="en-US" sz="2600" dirty="0" smtClean="0">
                <a:latin typeface="Arial" panose="020B0604020202020204" pitchFamily="34" charset="0"/>
                <a:cs typeface="Arial" panose="020B0604020202020204" pitchFamily="34" charset="0"/>
              </a:rPr>
              <a:t>Credits</a:t>
            </a:r>
            <a:endParaRPr lang="en-US" dirty="0"/>
          </a:p>
        </p:txBody>
      </p:sp>
      <p:graphicFrame>
        <p:nvGraphicFramePr>
          <p:cNvPr id="6" name="Diagram 5"/>
          <p:cNvGraphicFramePr/>
          <p:nvPr>
            <p:extLst>
              <p:ext uri="{D42A27DB-BD31-4B8C-83A1-F6EECF244321}">
                <p14:modId xmlns:p14="http://schemas.microsoft.com/office/powerpoint/2010/main" val="535441752"/>
              </p:ext>
            </p:extLst>
          </p:nvPr>
        </p:nvGraphicFramePr>
        <p:xfrm>
          <a:off x="1104900" y="2971800"/>
          <a:ext cx="39624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Point Star 6"/>
          <p:cNvSpPr/>
          <p:nvPr/>
        </p:nvSpPr>
        <p:spPr>
          <a:xfrm>
            <a:off x="5953125" y="3390900"/>
            <a:ext cx="1905000" cy="1371600"/>
          </a:xfrm>
          <a:prstGeom prst="star6">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E-Order is created</a:t>
            </a:r>
            <a:endParaRPr lang="en-US" dirty="0"/>
          </a:p>
        </p:txBody>
      </p:sp>
      <p:sp>
        <p:nvSpPr>
          <p:cNvPr id="8" name="TextBox 7"/>
          <p:cNvSpPr txBox="1"/>
          <p:nvPr/>
        </p:nvSpPr>
        <p:spPr>
          <a:xfrm>
            <a:off x="2486025" y="4872335"/>
            <a:ext cx="2209800" cy="461665"/>
          </a:xfrm>
          <a:prstGeom prst="rect">
            <a:avLst/>
          </a:prstGeom>
          <a:noFill/>
        </p:spPr>
        <p:txBody>
          <a:bodyPr wrap="square" rtlCol="0">
            <a:spAutoFit/>
          </a:bodyPr>
          <a:lstStyle/>
          <a:p>
            <a:r>
              <a:rPr lang="en-US" sz="2400" b="1" dirty="0" smtClean="0">
                <a:solidFill>
                  <a:schemeClr val="tx1"/>
                </a:solidFill>
                <a:latin typeface="Arial" panose="020B0604020202020204" pitchFamily="34" charset="0"/>
                <a:cs typeface="Arial" panose="020B0604020202020204" pitchFamily="34" charset="0"/>
              </a:rPr>
              <a:t>GFEBS</a:t>
            </a:r>
            <a:endParaRPr lang="en-US" sz="2400" b="1"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5753100" y="4851051"/>
            <a:ext cx="2667000" cy="461665"/>
          </a:xfrm>
          <a:prstGeom prst="rect">
            <a:avLst/>
          </a:prstGeom>
          <a:noFill/>
        </p:spPr>
        <p:txBody>
          <a:bodyPr wrap="square" rtlCol="0">
            <a:spAutoFit/>
          </a:bodyPr>
          <a:lstStyle/>
          <a:p>
            <a:r>
              <a:rPr lang="en-US" sz="2400" b="1" dirty="0" smtClean="0">
                <a:solidFill>
                  <a:schemeClr val="tx1"/>
                </a:solidFill>
                <a:latin typeface="Arial" panose="020B0604020202020204" pitchFamily="34" charset="0"/>
                <a:cs typeface="Arial" panose="020B0604020202020204" pitchFamily="34" charset="0"/>
              </a:rPr>
              <a:t>Access Online</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727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IS MY CARD INDENTIFIER</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97</a:t>
            </a:fld>
            <a:endParaRPr lang="en-US" dirty="0"/>
          </a:p>
        </p:txBody>
      </p:sp>
      <p:sp>
        <p:nvSpPr>
          <p:cNvPr id="5" name="Content Placeholder 2"/>
          <p:cNvSpPr txBox="1">
            <a:spLocks/>
          </p:cNvSpPr>
          <p:nvPr/>
        </p:nvSpPr>
        <p:spPr>
          <a:xfrm>
            <a:off x="836761" y="1019175"/>
            <a:ext cx="7850039" cy="541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It is NOT your GPC Account number</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It is your 12-digit GFEBS card master number used when entering GFEBS PR’s</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It is found under the last 4-digits of your GPC account number in Access on Line</a:t>
            </a:r>
          </a:p>
          <a:p>
            <a:pPr lvl="1"/>
            <a:r>
              <a:rPr lang="en-US" sz="2400" dirty="0" smtClean="0">
                <a:latin typeface="Arial" panose="020B0604020202020204" pitchFamily="34" charset="0"/>
                <a:cs typeface="Arial" panose="020B0604020202020204" pitchFamily="34" charset="0"/>
              </a:rPr>
              <a:t>Transaction Management</a:t>
            </a:r>
          </a:p>
          <a:p>
            <a:pPr lvl="1"/>
            <a:r>
              <a:rPr lang="en-US" sz="2400" dirty="0" smtClean="0">
                <a:latin typeface="Arial" panose="020B0604020202020204" pitchFamily="34" charset="0"/>
                <a:cs typeface="Arial" panose="020B0604020202020204" pitchFamily="34" charset="0"/>
              </a:rPr>
              <a:t>Account Information</a:t>
            </a:r>
          </a:p>
        </p:txBody>
      </p:sp>
    </p:spTree>
    <p:extLst>
      <p:ext uri="{BB962C8B-B14F-4D97-AF65-F5344CB8AC3E}">
        <p14:creationId xmlns:p14="http://schemas.microsoft.com/office/powerpoint/2010/main" val="302753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994" y="104035"/>
            <a:ext cx="8359929" cy="369332"/>
          </a:xfrm>
        </p:spPr>
        <p:txBody>
          <a:bodyPr/>
          <a:lstStyle/>
          <a:p>
            <a:pPr algn="ctr"/>
            <a:r>
              <a:rPr lang="en-US" sz="2000" dirty="0" smtClean="0"/>
              <a:t>WHAT IF THEY DON’T TAKE GPC OR THIRD PARTY PAYMENTS?</a:t>
            </a:r>
            <a:endParaRPr lang="en-US" sz="2000" dirty="0"/>
          </a:p>
        </p:txBody>
      </p:sp>
      <p:sp>
        <p:nvSpPr>
          <p:cNvPr id="4" name="Slide Number Placeholder 3"/>
          <p:cNvSpPr>
            <a:spLocks noGrp="1"/>
          </p:cNvSpPr>
          <p:nvPr>
            <p:ph type="sldNum" sz="quarter" idx="12"/>
          </p:nvPr>
        </p:nvSpPr>
        <p:spPr/>
        <p:txBody>
          <a:bodyPr/>
          <a:lstStyle/>
          <a:p>
            <a:fld id="{1A3C3F5D-9F0A-4D26-898B-10DC4C85EEE6}" type="slidenum">
              <a:rPr lang="en-US" smtClean="0"/>
              <a:t>98</a:t>
            </a:fld>
            <a:endParaRPr lang="en-US" dirty="0"/>
          </a:p>
        </p:txBody>
      </p:sp>
      <p:sp>
        <p:nvSpPr>
          <p:cNvPr id="6" name="Rectangle 3"/>
          <p:cNvSpPr txBox="1">
            <a:spLocks noChangeArrowheads="1"/>
          </p:cNvSpPr>
          <p:nvPr/>
        </p:nvSpPr>
        <p:spPr>
          <a:xfrm>
            <a:off x="819149" y="1057306"/>
            <a:ext cx="8105775"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You can request a Government Check</a:t>
            </a:r>
          </a:p>
          <a:p>
            <a:pPr marL="0" inden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How?</a:t>
            </a:r>
          </a:p>
          <a:p>
            <a:pPr lvl="1"/>
            <a:r>
              <a:rPr lang="en-US" sz="2400" dirty="0" smtClean="0">
                <a:latin typeface="Arial" panose="020B0604020202020204" pitchFamily="34" charset="0"/>
                <a:cs typeface="Arial" panose="020B0604020202020204" pitchFamily="34" charset="0"/>
              </a:rPr>
              <a:t>Contact your Resource Manager</a:t>
            </a:r>
          </a:p>
          <a:p>
            <a:pPr lvl="1"/>
            <a:r>
              <a:rPr lang="en-US" sz="2400" dirty="0" smtClean="0">
                <a:latin typeface="Arial" panose="020B0604020202020204" pitchFamily="34" charset="0"/>
                <a:cs typeface="Arial" panose="020B0604020202020204" pitchFamily="34" charset="0"/>
              </a:rPr>
              <a:t>Check Fee of 1.7% is added to the total requested</a:t>
            </a:r>
          </a:p>
          <a:p>
            <a:pPr lvl="1"/>
            <a:r>
              <a:rPr lang="en-US" sz="2400" dirty="0" smtClean="0">
                <a:latin typeface="Arial" panose="020B0604020202020204" pitchFamily="34" charset="0"/>
                <a:cs typeface="Arial" panose="020B0604020202020204" pitchFamily="34" charset="0"/>
              </a:rPr>
              <a:t>PR should state “vendor does not accept credit card”</a:t>
            </a:r>
          </a:p>
          <a:p>
            <a:pPr lvl="1"/>
            <a:r>
              <a:rPr lang="en-US" sz="2400" dirty="0" smtClean="0">
                <a:latin typeface="Arial" panose="020B0604020202020204" pitchFamily="34" charset="0"/>
                <a:cs typeface="Arial" panose="020B0604020202020204" pitchFamily="34" charset="0"/>
              </a:rPr>
              <a:t>Contact the GPC Team and we will forward this information to the MICC Check writer for Fort Benning</a:t>
            </a:r>
          </a:p>
          <a:p>
            <a:endParaRPr lang="en-US" sz="2600" dirty="0" smtClean="0">
              <a:latin typeface="Arial" panose="020B0604020202020204" pitchFamily="34" charset="0"/>
              <a:cs typeface="Arial" panose="020B0604020202020204" pitchFamily="34" charset="0"/>
            </a:endParaRPr>
          </a:p>
          <a:p>
            <a:pPr algn="ctr">
              <a:buFont typeface="Wingdings" pitchFamily="2" charset="2"/>
              <a:buNone/>
            </a:pPr>
            <a:r>
              <a:rPr lang="en-US" sz="2600" dirty="0" smtClean="0">
                <a:solidFill>
                  <a:srgbClr val="FF0000"/>
                </a:solidFill>
                <a:latin typeface="Arial" panose="020B0604020202020204" pitchFamily="34" charset="0"/>
                <a:cs typeface="Arial" panose="020B0604020202020204" pitchFamily="34" charset="0"/>
              </a:rPr>
              <a:t>GPC restrictions apply to all purchases made with checks</a:t>
            </a:r>
          </a:p>
        </p:txBody>
      </p:sp>
    </p:spTree>
    <p:extLst>
      <p:ext uri="{BB962C8B-B14F-4D97-AF65-F5344CB8AC3E}">
        <p14:creationId xmlns:p14="http://schemas.microsoft.com/office/powerpoint/2010/main" val="3301663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127" y="104035"/>
            <a:ext cx="8241914" cy="867930"/>
          </a:xfrm>
        </p:spPr>
        <p:txBody>
          <a:bodyPr/>
          <a:lstStyle/>
          <a:p>
            <a:r>
              <a:rPr lang="en-US" dirty="0" smtClean="0"/>
              <a:t>WHAT IF I HAVE TO DISPUTE A TRANSACTION</a:t>
            </a: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99</a:t>
            </a:fld>
            <a:endParaRPr lang="en-US" dirty="0"/>
          </a:p>
        </p:txBody>
      </p:sp>
      <p:sp>
        <p:nvSpPr>
          <p:cNvPr id="5" name="Rectangle 3"/>
          <p:cNvSpPr txBox="1">
            <a:spLocks noChangeArrowheads="1"/>
          </p:cNvSpPr>
          <p:nvPr/>
        </p:nvSpPr>
        <p:spPr>
          <a:xfrm>
            <a:off x="818221" y="971965"/>
            <a:ext cx="7705725"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Fees for shipping, handling and taxes are not disputable</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You MUST still approve and certify the statement by the 5</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working day after the cycle ends</a:t>
            </a:r>
          </a:p>
          <a:p>
            <a:pPr marL="0" indent="0">
              <a:buFont typeface="Arial" pitchFamily="34" charse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Dispute within </a:t>
            </a:r>
            <a:r>
              <a:rPr lang="en-US" sz="2400" dirty="0" smtClean="0">
                <a:solidFill>
                  <a:srgbClr val="FF0000"/>
                </a:solidFill>
                <a:latin typeface="Arial" panose="020B0604020202020204" pitchFamily="34" charset="0"/>
                <a:cs typeface="Arial" panose="020B0604020202020204" pitchFamily="34" charset="0"/>
              </a:rPr>
              <a:t>60 days of the cycle end date </a:t>
            </a:r>
            <a:r>
              <a:rPr lang="en-US" sz="2400" dirty="0" smtClean="0">
                <a:latin typeface="Arial" panose="020B0604020202020204" pitchFamily="34" charset="0"/>
                <a:cs typeface="Arial" panose="020B0604020202020204" pitchFamily="34" charset="0"/>
              </a:rPr>
              <a:t>– to dispute online, after 60 days must call the bank to dispute</a:t>
            </a:r>
          </a:p>
          <a:p>
            <a:endParaRPr lang="en-US" sz="2600" dirty="0" smtClean="0"/>
          </a:p>
          <a:p>
            <a:pPr>
              <a:buFont typeface="Arial" pitchFamily="34" charset="0"/>
              <a:buNone/>
            </a:pPr>
            <a:endParaRPr lang="en-US" sz="2600" dirty="0" smtClean="0"/>
          </a:p>
        </p:txBody>
      </p:sp>
    </p:spTree>
    <p:extLst>
      <p:ext uri="{BB962C8B-B14F-4D97-AF65-F5344CB8AC3E}">
        <p14:creationId xmlns:p14="http://schemas.microsoft.com/office/powerpoint/2010/main" val="2425422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3A979476-F847-4CE5-A64E-200BBC6EADF8}">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Office Theme</Template>
  <TotalTime>2645</TotalTime>
  <Words>6572</Words>
  <Application>Microsoft Office PowerPoint</Application>
  <PresentationFormat>On-screen Show (4:3)</PresentationFormat>
  <Paragraphs>1179</Paragraphs>
  <Slides>114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114</vt:i4>
      </vt:variant>
    </vt:vector>
  </HeadingPairs>
  <TitlesOfParts>
    <vt:vector size="120" baseType="lpstr">
      <vt:lpstr>MS PGothic</vt:lpstr>
      <vt:lpstr>Arial</vt:lpstr>
      <vt:lpstr>Calibri</vt:lpstr>
      <vt:lpstr>Myriad Bold</vt:lpstr>
      <vt:lpstr>Wingdings</vt:lpstr>
      <vt:lpstr>MSC Theme</vt:lpstr>
      <vt:lpstr>Government Purchase Card Training</vt:lpstr>
      <vt:lpstr>GOVERNMENT PURCHASE CARD TRAINING</vt:lpstr>
      <vt:lpstr>GOVERNMENT PURCHASE CARD TRAINING</vt:lpstr>
      <vt:lpstr>GOVERNMENT PURCHASE CARD TRAINING</vt:lpstr>
      <vt:lpstr>GOVERNMENT PURCHASE CARD TRAINING</vt:lpstr>
      <vt:lpstr>GOVERNMENT PURCHASE CARD TRAINING</vt:lpstr>
      <vt:lpstr>Pre-Requisites  </vt:lpstr>
      <vt:lpstr>Pre-Requisites  </vt:lpstr>
      <vt:lpstr>                 PURPOSE OF TRAINING</vt:lpstr>
      <vt:lpstr>                      ACRONYMS USED</vt:lpstr>
      <vt:lpstr>         SYSTEMS USED WITH THE GPC</vt:lpstr>
      <vt:lpstr>                 TRAINING OBJECTIVES</vt:lpstr>
      <vt:lpstr>          TRAINING OBJECTIVES (CONT’D)</vt:lpstr>
      <vt:lpstr>          TRAINING OBJECTIVES (CONT’D)</vt:lpstr>
      <vt:lpstr>                          REFERENCES</vt:lpstr>
      <vt:lpstr>                       NEW GUIDANCE</vt:lpstr>
      <vt:lpstr>HOW TO CHANGE YOUR DEERS ADDRESS </vt:lpstr>
      <vt:lpstr>AGENCY PROGRAM COORDINATOR (A/OPC)</vt:lpstr>
      <vt:lpstr>                         LEGAL OFFICE</vt:lpstr>
      <vt:lpstr>                             U.S. BANK</vt:lpstr>
      <vt:lpstr>                   U.S. BANK CONTACTS</vt:lpstr>
      <vt:lpstr>        TYPES OF GPC’S AT FORT BENNING</vt:lpstr>
      <vt:lpstr>          GOVERNMENT PURCHASE CARD</vt:lpstr>
      <vt:lpstr>                  PAYMENT OF SERVICES</vt:lpstr>
      <vt:lpstr>                            ELIGIBILITY</vt:lpstr>
      <vt:lpstr>ESTABLISHING AND MAINTAINING A GPC ACCOUNT</vt:lpstr>
      <vt:lpstr>      BILLING OFFICIAL RESPONSIBILITIES</vt:lpstr>
      <vt:lpstr>BILLING OFFICIAL RESPONSIBILITIES (CONT’D)</vt:lpstr>
      <vt:lpstr>BILLING OFFICIAL RESPONSIBILITIES (CONT’D)</vt:lpstr>
      <vt:lpstr>       ALTERNATE BO RESPONSIBILITIES</vt:lpstr>
      <vt:lpstr>                    SPAN OF CONTROL</vt:lpstr>
      <vt:lpstr>          CARDHOLDER RESPONSIBILITIES</vt:lpstr>
      <vt:lpstr>CARDHOLDER RESPONSIBILITIES (CONT’D)</vt:lpstr>
      <vt:lpstr>                       CARDHOLDER FILES</vt:lpstr>
      <vt:lpstr>                     FILE MAINTENANCE</vt:lpstr>
      <vt:lpstr>                  SEPARATION OF DUTIES</vt:lpstr>
      <vt:lpstr>            PURCHASE CARD SECURITY</vt:lpstr>
      <vt:lpstr>              PURCHASE CARD SECURITY</vt:lpstr>
      <vt:lpstr>BEST PRACTICES</vt:lpstr>
      <vt:lpstr>           TERMINATION OF GPC DUTIES</vt:lpstr>
      <vt:lpstr>                             LIABILITY</vt:lpstr>
      <vt:lpstr>                      LIABILITY (CONT’D)</vt:lpstr>
      <vt:lpstr>                     LIABILITY (CONT’D)</vt:lpstr>
      <vt:lpstr>                  LIABILITY (CONT’D)</vt:lpstr>
      <vt:lpstr>                  STATUTORY AUTHORITY</vt:lpstr>
      <vt:lpstr>           INVESTIGATION REQUIRED</vt:lpstr>
      <vt:lpstr>         INVESTIGATION REQUIRED (CONT’D)</vt:lpstr>
      <vt:lpstr>                        SUSPENSIONS</vt:lpstr>
      <vt:lpstr>         TERMINATIONS DUE TO INACTIVITY</vt:lpstr>
      <vt:lpstr>                     SOURCE PRIORITY</vt:lpstr>
      <vt:lpstr>         REQUIRED SOURCES OF SUPPLIES</vt:lpstr>
      <vt:lpstr>      REQUIRED SOURCES OF SERVICES</vt:lpstr>
      <vt:lpstr>               COMMERCIAL SOURCES</vt:lpstr>
      <vt:lpstr>                GREEN PROCUREMENT</vt:lpstr>
      <vt:lpstr>PAYMENT TO FORT BENNING CONTRACTS</vt:lpstr>
      <vt:lpstr>PAYMENT TO FORT BENNING CONTRACTS</vt:lpstr>
      <vt:lpstr>PAYMENT TO FORT BENNING CONTRACTS</vt:lpstr>
      <vt:lpstr>                    ROTATE SOURCES</vt:lpstr>
      <vt:lpstr>                BASE SUPPLY CENTER</vt:lpstr>
      <vt:lpstr>           BASE SUPPLY CENTER (CONT’D)</vt:lpstr>
      <vt:lpstr>               ARMY OFFICE SUPPLY BPA</vt:lpstr>
      <vt:lpstr>            EXCEPTION TO USE FEDMALL</vt:lpstr>
      <vt:lpstr>                      OFFICE SUPPLIES</vt:lpstr>
      <vt:lpstr>                        FRAGMENTATION</vt:lpstr>
      <vt:lpstr>                PRE-PURCHASE APPROVAL</vt:lpstr>
      <vt:lpstr>               FRAUD, WASTE &amp; ABUSE</vt:lpstr>
      <vt:lpstr>         FRAUD, WASTE &amp; ABUSE (CONT’D)</vt:lpstr>
      <vt:lpstr>                   PURCHASE OF COINS</vt:lpstr>
      <vt:lpstr>            PURCHASE OF COINS (CONT’D)</vt:lpstr>
      <vt:lpstr>              PURCHASE OF FURNITURE</vt:lpstr>
      <vt:lpstr>              FUNCTIONAL MANAGERS</vt:lpstr>
      <vt:lpstr>       FUNCTIONAL MANAGERS (CONT’D)</vt:lpstr>
      <vt:lpstr>MCoE G-6/IMCOM/NEC APPROVAL PROCESS</vt:lpstr>
      <vt:lpstr>CHESS: COMPUTER HARDWARE ENTERPRISE SOFTWARE AND SOLUTION</vt:lpstr>
      <vt:lpstr>MCoE G-6 APPROVAL PROCESS</vt:lpstr>
      <vt:lpstr>                G6 APPROVALS NEEDED</vt:lpstr>
      <vt:lpstr>               MCoE G-6 DOCUMENTATION</vt:lpstr>
      <vt:lpstr>                       MCoE G-6 NOTES</vt:lpstr>
      <vt:lpstr>PAYING FOR TRAINING AND EDUCATION</vt:lpstr>
      <vt:lpstr>PAYING FOR TRAINING AND EDUCATION </vt:lpstr>
      <vt:lpstr>DPW WORK COORDINATION APPROVAL ITEMS</vt:lpstr>
      <vt:lpstr>DPW WORK COORDINAION APPROVAL ITEMS</vt:lpstr>
      <vt:lpstr>               PROPERTY ACCOUNTABILITY</vt:lpstr>
      <vt:lpstr>                    DURABLE PROPERTY</vt:lpstr>
      <vt:lpstr>                         TAX EXEMPTION</vt:lpstr>
      <vt:lpstr>                         SURCHARGES</vt:lpstr>
      <vt:lpstr>                   3RD PARTY PAYMENTS</vt:lpstr>
      <vt:lpstr>                           RED FLAGS</vt:lpstr>
      <vt:lpstr>               SJA GPC BEST PRACTICES</vt:lpstr>
      <vt:lpstr>            UNAUTHORIZED PURCHASES</vt:lpstr>
      <vt:lpstr>              UNAUTHORIZED PURCHASES</vt:lpstr>
      <vt:lpstr>         UAC - UNAUTHORIZED COMMITMENT</vt:lpstr>
      <vt:lpstr>                CHECK BEFORE YOU BUY!</vt:lpstr>
      <vt:lpstr>                         GPC AUDITS </vt:lpstr>
      <vt:lpstr>         HOW DO I CREATE ORDERS NOW?</vt:lpstr>
      <vt:lpstr>             GFEBS PROCESS E-ORDERS</vt:lpstr>
      <vt:lpstr>            WHAT IS MY CARD INDENTIFIER</vt:lpstr>
      <vt:lpstr>WHAT IF THEY DON’T TAKE GPC OR THIRD PARTY PAYMENTS?</vt:lpstr>
      <vt:lpstr>WHAT IF I HAVE TO DISPUTE A TRANSACTION</vt:lpstr>
      <vt:lpstr>WHAT IF I HAVE TO DISPUTE A TRANSACTION</vt:lpstr>
      <vt:lpstr>                  WHAT ARE MY LIMITS?</vt:lpstr>
      <vt:lpstr>WHY DID I GET A DECLINE/PAYMENT REJECTION?</vt:lpstr>
      <vt:lpstr>                        CLARIFICATION</vt:lpstr>
      <vt:lpstr>                    SUPPLY DEFINITION</vt:lpstr>
      <vt:lpstr>                    SERVICE DEFINITION</vt:lpstr>
      <vt:lpstr>                    SERVICE DIFINITION</vt:lpstr>
      <vt:lpstr>             CONSTRUCTION DEFINITION</vt:lpstr>
      <vt:lpstr>                             WARNING</vt:lpstr>
      <vt:lpstr>            HOW TO BECOME A BO OR CH</vt:lpstr>
      <vt:lpstr>PCOLS PURCHASE CARD ONLINE SYSTEM</vt:lpstr>
      <vt:lpstr>PCOLS PURCHASE CARD ONLINE SYSTEM</vt:lpstr>
      <vt:lpstr>PCOLS PURCHASE CARD ONLINE SYSTEM</vt:lpstr>
      <vt:lpstr>PCOLS PURCHASE CARD ON LINE SYSTEM</vt:lpstr>
      <vt:lpstr>                           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subject>Presentation</dc:subject>
  <dc:creator>Nash, Kevin M MIL COL HQ ACC</dc:creator>
  <cp:lastModifiedBy>DoD Admin</cp:lastModifiedBy>
  <cp:revision>127</cp:revision>
  <cp:lastPrinted>2017-05-18T21:01:16Z</cp:lastPrinted>
  <dcterms:created xsi:type="dcterms:W3CDTF">2017-05-18T14:22:46Z</dcterms:created>
  <dcterms:modified xsi:type="dcterms:W3CDTF">2018-03-15T20:02:14Z</dcterms:modified>
</cp:coreProperties>
</file>